
<file path=[Content_Types].xml><?xml version="1.0" encoding="utf-8"?>
<Types xmlns="http://schemas.openxmlformats.org/package/2006/content-types">
  <Default Extension="jpeg" ContentType="image/jpeg"/>
  <Default Extension="pdf" ContentType="application/pdf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6"/>
  </p:notesMasterIdLst>
  <p:handoutMasterIdLst>
    <p:handoutMasterId r:id="rId67"/>
  </p:handoutMasterIdLst>
  <p:sldIdLst>
    <p:sldId id="256" r:id="rId2"/>
    <p:sldId id="395" r:id="rId3"/>
    <p:sldId id="371" r:id="rId4"/>
    <p:sldId id="423" r:id="rId5"/>
    <p:sldId id="424" r:id="rId6"/>
    <p:sldId id="396" r:id="rId7"/>
    <p:sldId id="428" r:id="rId8"/>
    <p:sldId id="430" r:id="rId9"/>
    <p:sldId id="431" r:id="rId10"/>
    <p:sldId id="432" r:id="rId11"/>
    <p:sldId id="433" r:id="rId12"/>
    <p:sldId id="434" r:id="rId13"/>
    <p:sldId id="436" r:id="rId14"/>
    <p:sldId id="435" r:id="rId15"/>
    <p:sldId id="437" r:id="rId16"/>
    <p:sldId id="429" r:id="rId17"/>
    <p:sldId id="397" r:id="rId18"/>
    <p:sldId id="399" r:id="rId19"/>
    <p:sldId id="400" r:id="rId20"/>
    <p:sldId id="401" r:id="rId21"/>
    <p:sldId id="412" r:id="rId22"/>
    <p:sldId id="413" r:id="rId23"/>
    <p:sldId id="425" r:id="rId24"/>
    <p:sldId id="409" r:id="rId25"/>
    <p:sldId id="414" r:id="rId26"/>
    <p:sldId id="410" r:id="rId27"/>
    <p:sldId id="415" r:id="rId28"/>
    <p:sldId id="402" r:id="rId29"/>
    <p:sldId id="411" r:id="rId30"/>
    <p:sldId id="404" r:id="rId31"/>
    <p:sldId id="418" r:id="rId32"/>
    <p:sldId id="426" r:id="rId33"/>
    <p:sldId id="419" r:id="rId34"/>
    <p:sldId id="405" r:id="rId35"/>
    <p:sldId id="403" r:id="rId36"/>
    <p:sldId id="416" r:id="rId37"/>
    <p:sldId id="427" r:id="rId38"/>
    <p:sldId id="417" r:id="rId39"/>
    <p:sldId id="420" r:id="rId40"/>
    <p:sldId id="438" r:id="rId41"/>
    <p:sldId id="439" r:id="rId42"/>
    <p:sldId id="453" r:id="rId43"/>
    <p:sldId id="454" r:id="rId44"/>
    <p:sldId id="455" r:id="rId45"/>
    <p:sldId id="456" r:id="rId46"/>
    <p:sldId id="457" r:id="rId47"/>
    <p:sldId id="458" r:id="rId48"/>
    <p:sldId id="459" r:id="rId49"/>
    <p:sldId id="460" r:id="rId50"/>
    <p:sldId id="461" r:id="rId51"/>
    <p:sldId id="462" r:id="rId52"/>
    <p:sldId id="463" r:id="rId53"/>
    <p:sldId id="464" r:id="rId54"/>
    <p:sldId id="465" r:id="rId55"/>
    <p:sldId id="466" r:id="rId56"/>
    <p:sldId id="467" r:id="rId57"/>
    <p:sldId id="468" r:id="rId58"/>
    <p:sldId id="469" r:id="rId59"/>
    <p:sldId id="470" r:id="rId60"/>
    <p:sldId id="421" r:id="rId61"/>
    <p:sldId id="422" r:id="rId62"/>
    <p:sldId id="471" r:id="rId63"/>
    <p:sldId id="472" r:id="rId64"/>
    <p:sldId id="364" r:id="rId6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7CF"/>
    <a:srgbClr val="FCE6D2"/>
    <a:srgbClr val="FC95FF"/>
    <a:srgbClr val="FFC9CA"/>
    <a:srgbClr val="FFAFB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081" autoAdjust="0"/>
    <p:restoredTop sz="94690" autoAdjust="0"/>
  </p:normalViewPr>
  <p:slideViewPr>
    <p:cSldViewPr snapToGrid="0">
      <p:cViewPr varScale="1">
        <p:scale>
          <a:sx n="151" d="100"/>
          <a:sy n="151" d="100"/>
        </p:scale>
        <p:origin x="168" y="12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930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0" d="100"/>
          <a:sy n="50" d="100"/>
        </p:scale>
        <p:origin x="1848" y="2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F696039-58B3-4341-9D32-C910162BC5E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AE885EE-985D-47EA-997B-D251CE65165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9B985A-4C37-4D1F-A437-E4A951A85D11}" type="datetimeFigureOut">
              <a:rPr lang="en-US" smtClean="0"/>
              <a:t>10/25/2020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8C6E67-587C-4C64-9FE8-C84AFAFF7EF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373E4C-F44F-440F-85F6-FF52404C6B0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7B4FFD-4AF2-45F7-AED0-39B21745F7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595097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80C23F-98B7-41D4-A9FA-15A275A51486}" type="datetimeFigureOut">
              <a:rPr lang="en-US" smtClean="0"/>
              <a:t>10/25/2020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86B107-AA8F-4C65-A94C-468C6EEC3A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64699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d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D2B7E2-702A-452F-97D4-1A328EF1EA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89C4EA2-83F7-4E6C-AB21-9BB929BCB4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A1A0971-7EBF-4A36-B2BB-F85078A337CC}"/>
              </a:ext>
            </a:extLst>
          </p:cNvPr>
          <p:cNvSpPr/>
          <p:nvPr userDrawn="1"/>
        </p:nvSpPr>
        <p:spPr>
          <a:xfrm>
            <a:off x="0" y="6223000"/>
            <a:ext cx="12192000" cy="635000"/>
          </a:xfrm>
          <a:prstGeom prst="rect">
            <a:avLst/>
          </a:prstGeom>
          <a:solidFill>
            <a:srgbClr val="990000"/>
          </a:solidFill>
          <a:ln w="9525" cap="flat" cmpd="sng" algn="ctr">
            <a:noFill/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0" i="0" u="none" strike="noStrike" kern="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25375C-1178-4217-97A9-8FF39A8251A2}"/>
              </a:ext>
            </a:extLst>
          </p:cNvPr>
          <p:cNvSpPr txBox="1"/>
          <p:nvPr userDrawn="1"/>
        </p:nvSpPr>
        <p:spPr>
          <a:xfrm>
            <a:off x="0" y="6150114"/>
            <a:ext cx="57129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sz="1800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USC </a:t>
            </a:r>
            <a:r>
              <a:rPr lang="en-US" sz="18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Viterbi</a:t>
            </a:r>
          </a:p>
          <a:p>
            <a:pPr defTabSz="457200"/>
            <a:r>
              <a:rPr lang="en-US" sz="105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School of Engineering</a:t>
            </a:r>
          </a:p>
          <a:p>
            <a:pPr defTabSz="457200"/>
            <a:r>
              <a:rPr lang="en-US" sz="1050" dirty="0">
                <a:solidFill>
                  <a:srgbClr val="FFC000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		</a:t>
            </a:r>
            <a:r>
              <a:rPr lang="en-US" sz="1050" i="1" dirty="0">
                <a:solidFill>
                  <a:srgbClr val="FFC000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Department of Computer Science</a:t>
            </a:r>
          </a:p>
        </p:txBody>
      </p:sp>
    </p:spTree>
    <p:extLst>
      <p:ext uri="{BB962C8B-B14F-4D97-AF65-F5344CB8AC3E}">
        <p14:creationId xmlns:p14="http://schemas.microsoft.com/office/powerpoint/2010/main" val="24821997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7012751-8584-4D78-8A04-57CCF30333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681" y="1332703"/>
            <a:ext cx="11699087" cy="4351338"/>
          </a:xfrm>
          <a:prstGeom prst="rect">
            <a:avLst/>
          </a:prstGeom>
        </p:spPr>
        <p:txBody>
          <a:bodyPr/>
          <a:lstStyle>
            <a:lvl1pPr marL="457200" indent="-457200">
              <a:buClr>
                <a:srgbClr val="FF9B9B"/>
              </a:buClr>
              <a:buSzPct val="80000"/>
              <a:buFont typeface="Wingdings 3" panose="05040102010807070707" pitchFamily="18" charset="2"/>
              <a:buChar char=""/>
              <a:defRPr/>
            </a:lvl1pPr>
            <a:lvl2pPr marL="685800" indent="-274320">
              <a:buClr>
                <a:srgbClr val="FFA3A3"/>
              </a:buClr>
              <a:buSzPct val="75000"/>
              <a:buFont typeface="Wingdings 3" panose="05040102010807070707" pitchFamily="18" charset="2"/>
              <a:buChar char=""/>
              <a:defRPr/>
            </a:lvl2pPr>
            <a:lvl3pPr marL="1143000" indent="-228600">
              <a:buClr>
                <a:srgbClr val="FF9797"/>
              </a:buClr>
              <a:buSzPct val="70000"/>
              <a:buFont typeface="Wingdings 3" panose="05040102010807070707" pitchFamily="18" charset="2"/>
              <a:buChar char=""/>
              <a:defRPr/>
            </a:lvl3pPr>
            <a:lvl4pPr>
              <a:buClr>
                <a:srgbClr val="FF9B9B"/>
              </a:buClr>
              <a:buSzPct val="65000"/>
              <a:defRPr/>
            </a:lvl4pPr>
            <a:lvl5pPr>
              <a:buClr>
                <a:srgbClr val="FF9B9B"/>
              </a:buClr>
              <a:buSzPct val="60000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 Third level</a:t>
            </a:r>
          </a:p>
          <a:p>
            <a:pPr lvl="3"/>
            <a:r>
              <a:rPr lang="en-US" dirty="0"/>
              <a:t> Fourth level</a:t>
            </a:r>
          </a:p>
          <a:p>
            <a:pPr lvl="4"/>
            <a:r>
              <a:rPr lang="en-US" dirty="0"/>
              <a:t> Fifth level</a:t>
            </a:r>
          </a:p>
        </p:txBody>
      </p:sp>
      <p:pic>
        <p:nvPicPr>
          <p:cNvPr id="12" name="Picture 11" descr="Small Use Shield_GoldOnTrans.eps">
            <a:extLst>
              <a:ext uri="{FF2B5EF4-FFF2-40B4-BE49-F238E27FC236}">
                <a16:creationId xmlns:a16="http://schemas.microsoft.com/office/drawing/2014/main" id="{92F43934-0A3D-49F8-91A5-85B8E80B2CF8}"/>
              </a:ext>
            </a:extLst>
          </p:cNvPr>
          <p:cNvPicPr>
            <a:picLocks noChangeAspect="1"/>
          </p:cNvPicPr>
          <p:nvPr userDrawn="1"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3"/>
              <a:stretch>
                <a:fillRect/>
              </a:stretch>
            </p:blipFill>
          </mc:Choice>
          <mc:Fallback>
            <p:blipFill>
              <a:blip r:embed="rId4"/>
              <a:stretch>
                <a:fillRect/>
              </a:stretch>
            </p:blipFill>
          </mc:Fallback>
        </mc:AlternateContent>
        <p:spPr>
          <a:xfrm>
            <a:off x="11194348" y="464476"/>
            <a:ext cx="997652" cy="74823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26381F13-A4A4-444E-9C5F-0C7501D9BF81}"/>
              </a:ext>
            </a:extLst>
          </p:cNvPr>
          <p:cNvSpPr/>
          <p:nvPr userDrawn="1"/>
        </p:nvSpPr>
        <p:spPr>
          <a:xfrm>
            <a:off x="0" y="2713"/>
            <a:ext cx="12192000" cy="302605"/>
          </a:xfrm>
          <a:prstGeom prst="rect">
            <a:avLst/>
          </a:prstGeom>
          <a:solidFill>
            <a:srgbClr val="990000"/>
          </a:solidFill>
          <a:ln w="9525" cap="flat" cmpd="sng" algn="ctr">
            <a:noFill/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477AB79-4F9F-47F3-934B-DC6AA693504D}"/>
              </a:ext>
            </a:extLst>
          </p:cNvPr>
          <p:cNvSpPr/>
          <p:nvPr userDrawn="1"/>
        </p:nvSpPr>
        <p:spPr>
          <a:xfrm flipV="1">
            <a:off x="9522" y="294440"/>
            <a:ext cx="12192000" cy="50800"/>
          </a:xfrm>
          <a:prstGeom prst="rect">
            <a:avLst/>
          </a:prstGeom>
          <a:solidFill>
            <a:srgbClr val="FFCC00"/>
          </a:solidFill>
          <a:ln w="9525" cap="flat" cmpd="sng" algn="ctr">
            <a:noFill/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99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Title 16">
            <a:extLst>
              <a:ext uri="{FF2B5EF4-FFF2-40B4-BE49-F238E27FC236}">
                <a16:creationId xmlns:a16="http://schemas.microsoft.com/office/drawing/2014/main" id="{0225637C-4B87-49CB-8E13-7BBB7557E8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0" y="430374"/>
            <a:ext cx="10920419" cy="77882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5EEB33-40EB-466D-AC3B-A66CC4D1B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265110"/>
            <a:ext cx="2743200" cy="365125"/>
          </a:xfrm>
          <a:prstGeom prst="rect">
            <a:avLst/>
          </a:prstGeom>
        </p:spPr>
        <p:txBody>
          <a:bodyPr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29AAD378-655A-49C6-813C-9FD132EF744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71BF6B3-52B2-4E25-8F5E-04512EEEFC97}"/>
              </a:ext>
            </a:extLst>
          </p:cNvPr>
          <p:cNvSpPr/>
          <p:nvPr userDrawn="1"/>
        </p:nvSpPr>
        <p:spPr>
          <a:xfrm>
            <a:off x="0" y="6223000"/>
            <a:ext cx="12192000" cy="635000"/>
          </a:xfrm>
          <a:prstGeom prst="rect">
            <a:avLst/>
          </a:prstGeom>
          <a:solidFill>
            <a:srgbClr val="990000"/>
          </a:solidFill>
          <a:ln w="9525" cap="flat" cmpd="sng" algn="ctr">
            <a:noFill/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0" i="0" u="none" strike="noStrike" kern="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C9645B-4EAB-4B25-8C35-4AB454098B5C}"/>
              </a:ext>
            </a:extLst>
          </p:cNvPr>
          <p:cNvSpPr txBox="1"/>
          <p:nvPr userDrawn="1"/>
        </p:nvSpPr>
        <p:spPr>
          <a:xfrm>
            <a:off x="0" y="6150114"/>
            <a:ext cx="57129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sz="1800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USC </a:t>
            </a:r>
            <a:r>
              <a:rPr lang="en-US" sz="18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Viterbi</a:t>
            </a:r>
          </a:p>
          <a:p>
            <a:pPr defTabSz="457200"/>
            <a:r>
              <a:rPr lang="en-US" sz="105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School of Engineering</a:t>
            </a:r>
          </a:p>
          <a:p>
            <a:pPr defTabSz="457200"/>
            <a:r>
              <a:rPr lang="en-US" sz="1050" dirty="0">
                <a:solidFill>
                  <a:srgbClr val="FFC000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		</a:t>
            </a:r>
            <a:r>
              <a:rPr lang="en-US" sz="1050" i="1" dirty="0">
                <a:solidFill>
                  <a:srgbClr val="FFC000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Department of Computer Science</a:t>
            </a:r>
          </a:p>
        </p:txBody>
      </p:sp>
    </p:spTree>
    <p:extLst>
      <p:ext uri="{BB962C8B-B14F-4D97-AF65-F5344CB8AC3E}">
        <p14:creationId xmlns:p14="http://schemas.microsoft.com/office/powerpoint/2010/main" val="2605362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3CD2EA5-422A-467D-930A-41ED577F50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31139"/>
            <a:ext cx="11216640" cy="8997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F7593A-9F1B-49A8-8A0B-64E38BAE73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345565"/>
            <a:ext cx="1121664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Edit Master text styles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Second level</a:t>
            </a:r>
          </a:p>
          <a:p>
            <a:pPr marL="1143000" marR="0" lvl="2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Third level</a:t>
            </a:r>
          </a:p>
          <a:p>
            <a:pPr marL="1600200" marR="0" lvl="3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Fourth level</a:t>
            </a:r>
          </a:p>
          <a:p>
            <a:pPr marL="2057400" marR="0" lvl="4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9A7D7-077E-40D7-B42D-CE08C31841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724400" y="626173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AAD378-655A-49C6-813C-9FD132EF744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22057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marR="0" indent="-228600" algn="l" defTabSz="914400" rtl="0" eaLnBrk="1" fontAlgn="auto" latinLnBrk="0" hangingPunct="1">
        <a:lnSpc>
          <a:spcPct val="90000"/>
        </a:lnSpc>
        <a:spcBef>
          <a:spcPts val="1000"/>
        </a:spcBef>
        <a:spcAft>
          <a:spcPts val="0"/>
        </a:spcAft>
        <a:buClr>
          <a:srgbClr val="FF6600"/>
        </a:buClr>
        <a:buSzPct val="80000"/>
        <a:buFont typeface="Wingdings 3" panose="05040102010807070707" pitchFamily="18" charset="2"/>
        <a:buChar char=""/>
        <a:tabLst/>
        <a:defRPr lang="en-US" sz="2800" kern="1200" noProof="0" dirty="0" smtClean="0">
          <a:solidFill>
            <a:schemeClr val="tx1"/>
          </a:solidFill>
          <a:latin typeface="+mn-lt"/>
          <a:ea typeface="+mn-ea"/>
          <a:cs typeface="+mn-cs"/>
        </a:defRPr>
      </a:lvl1pPr>
      <a:lvl2pPr marL="685800" marR="0" indent="-228600" algn="l" defTabSz="914400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>
          <a:schemeClr val="accent2">
            <a:lumMod val="60000"/>
            <a:lumOff val="40000"/>
          </a:schemeClr>
        </a:buClr>
        <a:buSzPct val="80000"/>
        <a:buFont typeface="Wingdings 3" panose="05040102010807070707" pitchFamily="18" charset="2"/>
        <a:buChar char=""/>
        <a:tabLst/>
        <a:defRPr lang="en-US" sz="2800" kern="1200" noProof="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1143000" marR="0" indent="-228600" algn="l" defTabSz="914400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>
          <a:schemeClr val="accent2">
            <a:lumMod val="60000"/>
            <a:lumOff val="40000"/>
          </a:schemeClr>
        </a:buClr>
        <a:buSzPct val="80000"/>
        <a:buFont typeface="Wingdings 3" panose="05040102010807070707" pitchFamily="18" charset="2"/>
        <a:buChar char=""/>
        <a:tabLst/>
        <a:defRPr lang="en-US" sz="2800" kern="1200" noProof="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1600200" marR="0" indent="-228600" algn="l" defTabSz="914400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>
          <a:schemeClr val="accent2">
            <a:lumMod val="60000"/>
            <a:lumOff val="40000"/>
          </a:schemeClr>
        </a:buClr>
        <a:buSzPct val="80000"/>
        <a:buFont typeface="Wingdings 3" panose="05040102010807070707" pitchFamily="18" charset="2"/>
        <a:buChar char=""/>
        <a:tabLst/>
        <a:defRPr lang="en-US" sz="2800" kern="1200" noProof="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2057400" marR="0" indent="-228600" algn="l" defTabSz="914400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>
          <a:schemeClr val="accent2">
            <a:lumMod val="60000"/>
            <a:lumOff val="40000"/>
          </a:schemeClr>
        </a:buClr>
        <a:buSzPct val="80000"/>
        <a:buFont typeface="Wingdings 3" panose="05040102010807070707" pitchFamily="18" charset="2"/>
        <a:buChar char=""/>
        <a:tabLst/>
        <a:defRPr lang="en-US" sz="2800" kern="1200" noProof="0" dirty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A*_search_algorithm" TargetMode="External"/><Relationship Id="rId2" Type="http://schemas.openxmlformats.org/officeDocument/2006/relationships/hyperlink" Target="https://arxiv.org/pdf/1604.07446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journals.sagepub.com/doi/pdf/10.1177/0278364920917446?casa_token=rawjqqG8ZdQAAAAA:xPgWGamXwyciEb8pAqHcaHYXF96Mz7cmu4TKtvk7jMxz8X63ndFuxm5X7osUQRaibeC2aN_g2WCw1Q" TargetMode="External"/><Relationship Id="rId5" Type="http://schemas.openxmlformats.org/officeDocument/2006/relationships/hyperlink" Target="https://www.annualreviews.org/doi/pdf/10.1146/annurev-control-060117-105157" TargetMode="External"/><Relationship Id="rId4" Type="http://schemas.openxmlformats.org/officeDocument/2006/relationships/hyperlink" Target="https://arxiv.org/pdf/1504.05140.pdf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79A87-9CBD-463B-9EB7-CB68959115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9785" y="1122363"/>
            <a:ext cx="11818044" cy="2387600"/>
          </a:xfrm>
        </p:spPr>
        <p:txBody>
          <a:bodyPr anchor="ctr" anchorCtr="0"/>
          <a:lstStyle/>
          <a:p>
            <a:r>
              <a:rPr lang="en-US" dirty="0"/>
              <a:t>Autonomous Cyber-Physical Systems:</a:t>
            </a:r>
            <a:br>
              <a:rPr lang="en-US" dirty="0"/>
            </a:br>
            <a:r>
              <a:rPr lang="en-US" sz="4000" dirty="0"/>
              <a:t>Planning and Decision-Making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CCF91D-4F26-4DEE-BD5B-2AD08F8DC93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Fall 2020. CS 513.</a:t>
            </a:r>
          </a:p>
          <a:p>
            <a:r>
              <a:rPr lang="en-US" dirty="0"/>
              <a:t>Instructor: Jyo Deshmukh</a:t>
            </a:r>
          </a:p>
        </p:txBody>
      </p:sp>
    </p:spTree>
    <p:extLst>
      <p:ext uri="{BB962C8B-B14F-4D97-AF65-F5344CB8AC3E}">
        <p14:creationId xmlns:p14="http://schemas.microsoft.com/office/powerpoint/2010/main" val="14773905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A907572-8DEE-4DF9-81F2-9C46824074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Use kinematic or dynamic model and “evolve” it in time: </a:t>
            </a:r>
          </a:p>
          <a:p>
            <a:pPr lvl="1"/>
            <a:r>
              <a:rPr lang="en-US" dirty="0"/>
              <a:t>usually not reliable because it assumes perfect knowledge of current state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Simulate based on evolution model but add Gaussian noise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Explicitly model uncertainty parameters and do Monte Carlo simulation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136C4CB-760B-4E12-A839-2FD7765C99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Trajectory prediction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52299F-94E3-4180-BB50-606D78C9F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23C488-47B8-4683-9EE6-9FD858145C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37" t="39357" r="76307" b="32470"/>
          <a:stretch/>
        </p:blipFill>
        <p:spPr>
          <a:xfrm>
            <a:off x="519545" y="3761509"/>
            <a:ext cx="2140529" cy="18703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080CE7C-A6D1-47A1-B7A7-0DEB3998D8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364" t="32783" r="73125" b="25897"/>
          <a:stretch/>
        </p:blipFill>
        <p:spPr>
          <a:xfrm>
            <a:off x="4090145" y="3571223"/>
            <a:ext cx="1926079" cy="21128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E127077-3B70-48F6-8792-377EBD6984D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137" t="55008" r="67272" b="25167"/>
          <a:stretch/>
        </p:blipFill>
        <p:spPr>
          <a:xfrm>
            <a:off x="7377544" y="4000303"/>
            <a:ext cx="3241965" cy="131618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92BE25D-9498-4EF7-B0B2-16E0DA4DA2AB}"/>
              </a:ext>
            </a:extLst>
          </p:cNvPr>
          <p:cNvSpPr txBox="1"/>
          <p:nvPr/>
        </p:nvSpPr>
        <p:spPr>
          <a:xfrm>
            <a:off x="1460500" y="5789909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(1)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A8F6DF-8ACA-4781-A079-0963DB52E84F}"/>
              </a:ext>
            </a:extLst>
          </p:cNvPr>
          <p:cNvSpPr txBox="1"/>
          <p:nvPr/>
        </p:nvSpPr>
        <p:spPr>
          <a:xfrm>
            <a:off x="4889500" y="5807542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(2)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F9C7978-E86F-4383-9387-0C11E9EEE785}"/>
              </a:ext>
            </a:extLst>
          </p:cNvPr>
          <p:cNvSpPr txBox="1"/>
          <p:nvPr/>
        </p:nvSpPr>
        <p:spPr>
          <a:xfrm>
            <a:off x="8719621" y="5447207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(3)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E8EC934-F2F3-4066-8774-0EFAFCED2677}"/>
              </a:ext>
            </a:extLst>
          </p:cNvPr>
          <p:cNvSpPr txBox="1"/>
          <p:nvPr/>
        </p:nvSpPr>
        <p:spPr>
          <a:xfrm>
            <a:off x="5676900" y="5945723"/>
            <a:ext cx="63119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FF0000"/>
                </a:solidFill>
              </a:rPr>
              <a:t>Pictures from: https://robomechjournal.springeropen.com/articles/10.1186/s40648-014-0001-z</a:t>
            </a:r>
          </a:p>
        </p:txBody>
      </p:sp>
    </p:spTree>
    <p:extLst>
      <p:ext uri="{BB962C8B-B14F-4D97-AF65-F5344CB8AC3E}">
        <p14:creationId xmlns:p14="http://schemas.microsoft.com/office/powerpoint/2010/main" val="2281836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20E56A2-3DA3-4BF4-9ACF-10860F68EE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Represent vehicles as independent maneuvering entities</a:t>
            </a:r>
          </a:p>
          <a:p>
            <a:r>
              <a:rPr lang="en-US" dirty="0"/>
              <a:t>Two ideas: use prototype trajectories or try to predict driver intention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Prototype trajectories: partition road network into regions, and group trajectories into clusters corresponding to a motion pattern (turn right/go straight etc.); match partial trajectory to cluster</a:t>
            </a:r>
          </a:p>
          <a:p>
            <a:pPr marL="0" indent="0">
              <a:buNone/>
            </a:pPr>
            <a:endParaRPr lang="en-US" sz="2000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CDBE55C-397E-41D6-8579-1F1E18EBB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Maneuver-based motion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3BAAC2-F73E-499B-A342-C961F2EAA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F675C2E-8F85-4F83-9CFC-E9E4519C9E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303" t="44988" r="64219" b="23711"/>
          <a:stretch/>
        </p:blipFill>
        <p:spPr>
          <a:xfrm>
            <a:off x="546100" y="3032592"/>
            <a:ext cx="1765300" cy="2101850"/>
          </a:xfrm>
          <a:prstGeom prst="rect">
            <a:avLst/>
          </a:prstGeom>
        </p:spPr>
      </p:pic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3201FC9E-8895-4041-93E5-7977491BA0F1}"/>
              </a:ext>
            </a:extLst>
          </p:cNvPr>
          <p:cNvSpPr txBox="1">
            <a:spLocks/>
          </p:cNvSpPr>
          <p:nvPr/>
        </p:nvSpPr>
        <p:spPr>
          <a:xfrm>
            <a:off x="2285599" y="3254843"/>
            <a:ext cx="7240201" cy="279764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457200" marR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9B9B"/>
              </a:buClr>
              <a:buSzPct val="80000"/>
              <a:buFont typeface="Wingdings 3" panose="05040102010807070707" pitchFamily="18" charset="2"/>
              <a:buChar char=""/>
              <a:tabLst/>
              <a:defRPr lang="en-US" sz="28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marR="0" indent="-27432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A3A3"/>
              </a:buClr>
              <a:buSzPct val="75000"/>
              <a:buFont typeface="Wingdings 3" panose="05040102010807070707" pitchFamily="18" charset="2"/>
              <a:buChar char=""/>
              <a:tabLst/>
              <a:defRPr lang="en-US" sz="28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9797"/>
              </a:buClr>
              <a:buSzPct val="70000"/>
              <a:buFont typeface="Wingdings 3" panose="05040102010807070707" pitchFamily="18" charset="2"/>
              <a:buChar char=""/>
              <a:tabLst/>
              <a:defRPr lang="en-US" sz="28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9B9B"/>
              </a:buClr>
              <a:buSzPct val="65000"/>
              <a:buFont typeface="Wingdings 3" panose="05040102010807070707" pitchFamily="18" charset="2"/>
              <a:buChar char=""/>
              <a:tabLst/>
              <a:defRPr lang="en-US" sz="28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9B9B"/>
              </a:buClr>
              <a:buSzPct val="60000"/>
              <a:buFont typeface="Wingdings 3" panose="05040102010807070707" pitchFamily="18" charset="2"/>
              <a:buChar char=""/>
              <a:tabLst/>
              <a:defRPr lang="en-US" sz="28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How to match trajectories? Distance metrics: </a:t>
            </a:r>
            <a:r>
              <a:rPr lang="en-US" sz="2000" dirty="0" err="1"/>
              <a:t>Hausdorff</a:t>
            </a:r>
            <a:r>
              <a:rPr lang="en-US" sz="2000" dirty="0"/>
              <a:t>, Longest Common Subsequence (LCS), Quaternion-based LCS, etc.</a:t>
            </a:r>
          </a:p>
          <a:p>
            <a:r>
              <a:rPr lang="en-US" sz="2000" dirty="0"/>
              <a:t>Use Gaussian Process Regression to represent motion patterns</a:t>
            </a:r>
          </a:p>
          <a:p>
            <a:pPr marL="514350" indent="-514350">
              <a:buFont typeface="+mj-lt"/>
              <a:buAutoNum type="arabicPeriod" startAt="2"/>
            </a:pPr>
            <a:r>
              <a:rPr lang="en-US" sz="2000" dirty="0"/>
              <a:t>Maneuver intention estimation and execution: use context and heuristics to determine what maneuvers will be performed (using machine learning techniques)</a:t>
            </a:r>
          </a:p>
          <a:p>
            <a:pPr marL="742950" lvl="1" indent="-514350"/>
            <a:r>
              <a:rPr lang="en-US" sz="2000" dirty="0"/>
              <a:t>Estimation: Neural Nets (</a:t>
            </a:r>
            <a:r>
              <a:rPr lang="en-US" sz="2000" dirty="0" err="1"/>
              <a:t>Perceptrons</a:t>
            </a:r>
            <a:r>
              <a:rPr lang="en-US" sz="2000" dirty="0"/>
              <a:t>), Logistic Regression, Relevance vector machines, HMMs</a:t>
            </a:r>
          </a:p>
          <a:p>
            <a:pPr marL="742950" lvl="1" indent="-514350"/>
            <a:r>
              <a:rPr lang="en-US" sz="2000" dirty="0"/>
              <a:t>Execution: Gaussian Processes, RRTs, stochastic reachability sets</a:t>
            </a:r>
          </a:p>
          <a:p>
            <a:pPr marL="742950" lvl="1" indent="-514350"/>
            <a:endParaRPr lang="en-US" sz="2000" dirty="0"/>
          </a:p>
          <a:p>
            <a:endParaRPr lang="en-US" sz="2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2839543-8C84-4E25-8452-91334371F19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7441" t="263" b="61968"/>
          <a:stretch/>
        </p:blipFill>
        <p:spPr>
          <a:xfrm>
            <a:off x="9504363" y="3390718"/>
            <a:ext cx="2687637" cy="171244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AFED987-06D0-4921-911C-74198ED3E57E}"/>
              </a:ext>
            </a:extLst>
          </p:cNvPr>
          <p:cNvSpPr txBox="1"/>
          <p:nvPr/>
        </p:nvSpPr>
        <p:spPr>
          <a:xfrm>
            <a:off x="5676900" y="5945723"/>
            <a:ext cx="63119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FF0000"/>
                </a:solidFill>
              </a:rPr>
              <a:t>Pictures from: https://robomechjournal.springeropen.com/articles/10.1186/s40648-014-0001-z</a:t>
            </a:r>
          </a:p>
        </p:txBody>
      </p:sp>
    </p:spTree>
    <p:extLst>
      <p:ext uri="{BB962C8B-B14F-4D97-AF65-F5344CB8AC3E}">
        <p14:creationId xmlns:p14="http://schemas.microsoft.com/office/powerpoint/2010/main" val="36314836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37B7E3E-5B0C-43BD-B744-F4F8540C9F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Represent cars as maneuvering entities that interact with each other</a:t>
            </a:r>
          </a:p>
          <a:p>
            <a:r>
              <a:rPr lang="en-US" sz="2400" dirty="0"/>
              <a:t>Based on Dynamic Bayesian Networks: generalization of HMMs and Kalman Filters</a:t>
            </a:r>
          </a:p>
          <a:p>
            <a:pPr lvl="1"/>
            <a:r>
              <a:rPr lang="en-US" sz="2400" dirty="0"/>
              <a:t>Value of a variable calculated from internal regressors and immediate prior values</a:t>
            </a:r>
          </a:p>
          <a:p>
            <a:endParaRPr lang="en-US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531A65B-40F7-4669-AB57-0318A42D5E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Interaction-aware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FFC7E3-066E-4880-81E0-851F84F7C3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EB27F88-0244-411E-82E2-321FA796A2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282" y="2971800"/>
            <a:ext cx="6296025" cy="15335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C39877C-9005-4650-89D5-4BBB2EA11CC8}"/>
              </a:ext>
            </a:extLst>
          </p:cNvPr>
          <p:cNvSpPr txBox="1"/>
          <p:nvPr/>
        </p:nvSpPr>
        <p:spPr>
          <a:xfrm>
            <a:off x="1074730" y="4750916"/>
            <a:ext cx="18321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Picture from </a:t>
            </a:r>
            <a:r>
              <a:rPr lang="en-US" sz="1400" dirty="0" err="1"/>
              <a:t>wikipedia</a:t>
            </a:r>
            <a:endParaRPr lang="en-US" sz="14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E7125C0-487C-4AF7-8E31-304227C950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1050" y="3000375"/>
            <a:ext cx="3168650" cy="226875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AC4FBAB-FCE6-40BA-BE56-A452E86B2890}"/>
              </a:ext>
            </a:extLst>
          </p:cNvPr>
          <p:cNvSpPr txBox="1"/>
          <p:nvPr/>
        </p:nvSpPr>
        <p:spPr>
          <a:xfrm>
            <a:off x="5626889" y="5880984"/>
            <a:ext cx="63119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FF0000"/>
                </a:solidFill>
              </a:rPr>
              <a:t>Pictures from: https://robomechjournal.springeropen.com/articles/10.1186/s40648-014-0001-z</a:t>
            </a:r>
          </a:p>
        </p:txBody>
      </p:sp>
    </p:spTree>
    <p:extLst>
      <p:ext uri="{BB962C8B-B14F-4D97-AF65-F5344CB8AC3E}">
        <p14:creationId xmlns:p14="http://schemas.microsoft.com/office/powerpoint/2010/main" val="1181061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B0D571B-5EA5-4980-BF8B-FB15B01810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Deterministic: Check if ego trajectory will intersect with predicted trajectory (discretize at each time step, or compute analytically)</a:t>
            </a:r>
          </a:p>
          <a:p>
            <a:r>
              <a:rPr lang="en-US" dirty="0"/>
              <a:t>Probabilistic: Explicitly model uncertainty </a:t>
            </a:r>
          </a:p>
          <a:p>
            <a:r>
              <a:rPr lang="en-US" dirty="0"/>
              <a:t>Risk indicators for collision</a:t>
            </a:r>
          </a:p>
          <a:p>
            <a:pPr lvl="1"/>
            <a:r>
              <a:rPr lang="en-US" dirty="0"/>
              <a:t>Time to collision (TTC): time remaining before collision may occur</a:t>
            </a:r>
          </a:p>
          <a:p>
            <a:pPr lvl="2"/>
            <a:r>
              <a:rPr lang="en-US" sz="2000" dirty="0"/>
              <a:t>used to decide when to apply brakes, to identify which is the least dangerous maneuver </a:t>
            </a:r>
          </a:p>
          <a:p>
            <a:pPr lvl="1"/>
            <a:r>
              <a:rPr lang="en-US" dirty="0"/>
              <a:t>Time to react: Time available for driver to act before collision is inevitable</a:t>
            </a:r>
          </a:p>
          <a:p>
            <a:pPr lvl="2"/>
            <a:r>
              <a:rPr lang="en-US" sz="2000" dirty="0"/>
              <a:t>Used to identify latest time at which braking/acceleration/steering etc. can help avoid collision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3AB58F7-AAB3-4FA9-A6AC-E63EA18904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Collision prediction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96E43B-8C53-4350-B850-A6C990DED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61884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09CEF1B-5815-4604-845F-2FCF44ACD0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680" y="1523999"/>
            <a:ext cx="11699087" cy="3988591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Physics-based : Dynamical models of pedestrians</a:t>
            </a:r>
          </a:p>
          <a:p>
            <a:pPr lvl="1"/>
            <a:r>
              <a:rPr lang="en-US" dirty="0"/>
              <a:t>Single dynamic model or multiple dynamical models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Pattern-based: Learn motion patterns from data</a:t>
            </a:r>
          </a:p>
          <a:p>
            <a:pPr lvl="1"/>
            <a:r>
              <a:rPr lang="en-US" dirty="0"/>
              <a:t>Sequential methods: Learn conditional models and recursively apply learned transition functions for inference</a:t>
            </a:r>
          </a:p>
          <a:p>
            <a:pPr lvl="1"/>
            <a:r>
              <a:rPr lang="en-US" dirty="0"/>
              <a:t>Non-sequential methods: Model distribution over full trajectories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Planning-based methods (based on estimating pedestrian’s long-term goals)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Pattern-based methods using recurrent neural networks such as LSTMs are increasingly popular today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CBEE44C-4223-4D43-8A55-3655935200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Trajectory prediction for pedestrians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B836DE-C1C1-4518-8524-5C1E6A6BAC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58040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0287B64-4B63-4582-BEE3-5BED9BB10D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6456" y="1332703"/>
            <a:ext cx="11699087" cy="4351338"/>
          </a:xfrm>
        </p:spPr>
        <p:txBody>
          <a:bodyPr/>
          <a:lstStyle/>
          <a:p>
            <a:r>
              <a:rPr lang="en-US" dirty="0"/>
              <a:t>Each state in the FSM is a maneuver or “mode”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0D0035D-DA4E-46EC-BFC5-2E002AE8B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FSM-based planning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C6B8A3-2440-4D36-B75D-B1780EE7ED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C316328-AAAD-4C20-8CFC-2BC779C0BF31}"/>
              </a:ext>
            </a:extLst>
          </p:cNvPr>
          <p:cNvSpPr/>
          <p:nvPr/>
        </p:nvSpPr>
        <p:spPr>
          <a:xfrm>
            <a:off x="4565650" y="2587301"/>
            <a:ext cx="1917700" cy="76549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Decelerate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5EE5C8C-89BA-45A0-A06F-D8EDB877F2B8}"/>
              </a:ext>
            </a:extLst>
          </p:cNvPr>
          <p:cNvSpPr/>
          <p:nvPr/>
        </p:nvSpPr>
        <p:spPr>
          <a:xfrm>
            <a:off x="4565650" y="3943070"/>
            <a:ext cx="1917700" cy="76549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Track Speed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4A41EB4-A485-4745-921E-57AE08630482}"/>
              </a:ext>
            </a:extLst>
          </p:cNvPr>
          <p:cNvSpPr/>
          <p:nvPr/>
        </p:nvSpPr>
        <p:spPr>
          <a:xfrm>
            <a:off x="4159187" y="3073400"/>
            <a:ext cx="438213" cy="1250950"/>
          </a:xfrm>
          <a:custGeom>
            <a:avLst/>
            <a:gdLst>
              <a:gd name="connsiteX0" fmla="*/ 412813 w 438213"/>
              <a:gd name="connsiteY0" fmla="*/ 1250950 h 1250950"/>
              <a:gd name="connsiteX1" fmla="*/ 63 w 438213"/>
              <a:gd name="connsiteY1" fmla="*/ 755650 h 1250950"/>
              <a:gd name="connsiteX2" fmla="*/ 438213 w 438213"/>
              <a:gd name="connsiteY2" fmla="*/ 0 h 1250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8213" h="1250950">
                <a:moveTo>
                  <a:pt x="412813" y="1250950"/>
                </a:moveTo>
                <a:cubicBezTo>
                  <a:pt x="204321" y="1107546"/>
                  <a:pt x="-4170" y="964142"/>
                  <a:pt x="63" y="755650"/>
                </a:cubicBezTo>
                <a:cubicBezTo>
                  <a:pt x="4296" y="547158"/>
                  <a:pt x="221254" y="273579"/>
                  <a:pt x="438213" y="0"/>
                </a:cubicBezTo>
              </a:path>
            </a:pathLst>
          </a:custGeom>
          <a:noFill/>
          <a:ln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87B56D4-7AEB-47AB-9CF1-0996D769539A}"/>
              </a:ext>
            </a:extLst>
          </p:cNvPr>
          <p:cNvSpPr/>
          <p:nvPr/>
        </p:nvSpPr>
        <p:spPr>
          <a:xfrm>
            <a:off x="6481768" y="3036910"/>
            <a:ext cx="293765" cy="1204890"/>
          </a:xfrm>
          <a:custGeom>
            <a:avLst/>
            <a:gdLst>
              <a:gd name="connsiteX0" fmla="*/ 25400 w 336633"/>
              <a:gd name="connsiteY0" fmla="*/ 0 h 1212850"/>
              <a:gd name="connsiteX1" fmla="*/ 336550 w 336633"/>
              <a:gd name="connsiteY1" fmla="*/ 679450 h 1212850"/>
              <a:gd name="connsiteX2" fmla="*/ 0 w 336633"/>
              <a:gd name="connsiteY2" fmla="*/ 1212850 h 1212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36633" h="1212850">
                <a:moveTo>
                  <a:pt x="25400" y="0"/>
                </a:moveTo>
                <a:cubicBezTo>
                  <a:pt x="183091" y="238654"/>
                  <a:pt x="340783" y="477308"/>
                  <a:pt x="336550" y="679450"/>
                </a:cubicBezTo>
                <a:cubicBezTo>
                  <a:pt x="332317" y="881592"/>
                  <a:pt x="166158" y="1047221"/>
                  <a:pt x="0" y="1212850"/>
                </a:cubicBezTo>
              </a:path>
            </a:pathLst>
          </a:custGeom>
          <a:noFill/>
          <a:ln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AA512C1-C633-4A59-B638-62B061467424}"/>
                  </a:ext>
                </a:extLst>
              </p:cNvPr>
              <p:cNvSpPr txBox="1"/>
              <p:nvPr/>
            </p:nvSpPr>
            <p:spPr>
              <a:xfrm>
                <a:off x="2082799" y="3339624"/>
                <a:ext cx="219066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Distance to stop sign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US" dirty="0"/>
                  <a:t> threshold?</a:t>
                </a: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AA512C1-C633-4A59-B638-62B0614674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2799" y="3339624"/>
                <a:ext cx="2190667" cy="646331"/>
              </a:xfrm>
              <a:prstGeom prst="rect">
                <a:avLst/>
              </a:prstGeom>
              <a:blipFill>
                <a:blip r:embed="rId2"/>
                <a:stretch>
                  <a:fillRect l="-2507" t="-5660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91E5AE2-7486-4A90-A64E-0360ED41D2BB}"/>
                  </a:ext>
                </a:extLst>
              </p:cNvPr>
              <p:cNvSpPr txBox="1"/>
              <p:nvPr/>
            </p:nvSpPr>
            <p:spPr>
              <a:xfrm>
                <a:off x="6805702" y="3420805"/>
                <a:ext cx="219066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Distance to stop sign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</m:oMath>
                </a14:m>
                <a:r>
                  <a:rPr lang="en-US" dirty="0"/>
                  <a:t> threshold?</a:t>
                </a: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91E5AE2-7486-4A90-A64E-0360ED41D2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5702" y="3420805"/>
                <a:ext cx="2190667" cy="646331"/>
              </a:xfrm>
              <a:prstGeom prst="rect">
                <a:avLst/>
              </a:prstGeom>
              <a:blipFill>
                <a:blip r:embed="rId3"/>
                <a:stretch>
                  <a:fillRect l="-2222"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16730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164ABD2-F5AC-4E43-AFDB-CDAF63B6E1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Model driving contexts and behaviors as finite sets, and use finite state machines to represent possible transitions between contexts</a:t>
            </a:r>
          </a:p>
          <a:p>
            <a:r>
              <a:rPr lang="en-US" dirty="0"/>
              <a:t>Planning then becomes a problem of choosing appropriate transitions that ensure a desired behavior</a:t>
            </a:r>
          </a:p>
          <a:p>
            <a:r>
              <a:rPr lang="en-US" dirty="0"/>
              <a:t>Can view this is a 2-player game between the car’s controller (player 1) and the environment (player 2)</a:t>
            </a:r>
          </a:p>
          <a:p>
            <a:r>
              <a:rPr lang="en-US" dirty="0"/>
              <a:t>Game-theoretic approaches for FSMs can identify winning strategies for the controller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FA662D4-6BEC-4D4B-AC97-1F77F6BB1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Planning using finite state machines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0DBFE0-D6E0-4A39-986D-26CCB15BC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9627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62D2E76-877D-408B-BFCF-8214CDD588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FSM-based view may not adequately address uncertainty</a:t>
            </a:r>
          </a:p>
          <a:p>
            <a:r>
              <a:rPr lang="en-US" dirty="0"/>
              <a:t>Uncertainty exists in the intention of traffic participants</a:t>
            </a:r>
          </a:p>
          <a:p>
            <a:r>
              <a:rPr lang="en-US" dirty="0"/>
              <a:t>Intention prediction of cars, bicycles, pedestrians</a:t>
            </a:r>
          </a:p>
          <a:p>
            <a:pPr lvl="1"/>
            <a:r>
              <a:rPr lang="en-US" dirty="0"/>
              <a:t>Techniques based on Gaussian mixture models</a:t>
            </a:r>
          </a:p>
          <a:p>
            <a:pPr lvl="1"/>
            <a:r>
              <a:rPr lang="en-US" dirty="0"/>
              <a:t>Switching linear dynamical and stochastic systems</a:t>
            </a:r>
          </a:p>
          <a:p>
            <a:pPr lvl="1"/>
            <a:r>
              <a:rPr lang="en-US" dirty="0"/>
              <a:t>Gaussian Process Regression</a:t>
            </a:r>
          </a:p>
          <a:p>
            <a:r>
              <a:rPr lang="en-US" dirty="0"/>
              <a:t>A big new push is probabilistic planning formalisms using Markov Decision Processes such as Partially Observable Markov Decision Processes</a:t>
            </a:r>
          </a:p>
          <a:p>
            <a:r>
              <a:rPr lang="en-US" dirty="0"/>
              <a:t>We will learn about MDPs/</a:t>
            </a:r>
            <a:r>
              <a:rPr lang="en-US" dirty="0" err="1"/>
              <a:t>PoMDPs</a:t>
            </a:r>
            <a:r>
              <a:rPr lang="en-US" dirty="0"/>
              <a:t> either later today or in the </a:t>
            </a:r>
            <a:r>
              <a:rPr lang="en-US"/>
              <a:t>RL lecture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58D91F9-B29D-490C-A6F7-9E5C04178D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Behavioral planning under uncertainty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42D93-89B3-4DB0-BBF7-0CDDE5FF0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76747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4703B6B-B1C1-473A-9681-69FF6E12CD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Behavior plan decides a high-level set of maneuvers (e.g. cruise-in-lane, turn right, turn left, etc.)</a:t>
            </a:r>
          </a:p>
          <a:p>
            <a:r>
              <a:rPr lang="en-US" dirty="0"/>
              <a:t>This plan needs to be translated into a reference path or a reference trajectory to be followed by the vehicle.</a:t>
            </a:r>
          </a:p>
          <a:p>
            <a:r>
              <a:rPr lang="en-US" dirty="0"/>
              <a:t>Motion planning computes a feasible reference plan that respects feasibility (according to vehicle dynamics), obstacle avoidance, while optimizing certain costs (e.g. maximizing comfort, minimizing battery usage, etc.)</a:t>
            </a:r>
          </a:p>
          <a:p>
            <a:r>
              <a:rPr lang="en-US" dirty="0"/>
              <a:t>Popular approaches</a:t>
            </a:r>
          </a:p>
          <a:p>
            <a:pPr lvl="1"/>
            <a:r>
              <a:rPr lang="en-US" dirty="0"/>
              <a:t>Variational methods from nonlinear optimal control</a:t>
            </a:r>
          </a:p>
          <a:p>
            <a:pPr lvl="1"/>
            <a:r>
              <a:rPr lang="en-US" dirty="0"/>
              <a:t>Graph-search approaches using discretization of the state-space</a:t>
            </a:r>
          </a:p>
          <a:p>
            <a:pPr lvl="1"/>
            <a:r>
              <a:rPr lang="en-US" dirty="0"/>
              <a:t>Incremental tree-based methods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2539B19-B7FA-4EA5-ACBD-22BAFFA19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Motion planning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159DB1-2F7C-4C12-AA78-9618AF7E89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48825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501E5B40-9E46-4C1D-833D-6B55D316CA6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Path planning:</a:t>
                </a:r>
              </a:p>
              <a:p>
                <a:pPr lvl="1"/>
                <a:r>
                  <a:rPr lang="en-US" dirty="0"/>
                  <a:t>Simply provides a parametric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dirty="0"/>
                  <a:t>  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is the  configuration space or state-space of the vehicle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(0)</m:t>
                    </m:r>
                  </m:oMath>
                </a14:m>
                <a:r>
                  <a:rPr lang="en-US" dirty="0"/>
                  <a:t> gives the initial configuration,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(1)</m:t>
                    </m:r>
                  </m:oMath>
                </a14:m>
                <a:r>
                  <a:rPr lang="en-US" dirty="0"/>
                  <a:t> gives the final configuration, and for all intermediate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∈(0,1)</m:t>
                    </m:r>
                  </m:oMath>
                </a14:m>
                <a:r>
                  <a:rPr lang="en-US" dirty="0"/>
                  <a:t>, gives the intermediate configurations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𝜌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May not include a velocity profile or those for other states, but delegates this to lower-level control</a:t>
                </a:r>
              </a:p>
              <a:p>
                <a:r>
                  <a:rPr lang="en-US" dirty="0"/>
                  <a:t>Trajectory planning: Is aware of vehicle dynamics and can account for dynamic obstacles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501E5B40-9E46-4C1D-833D-6B55D316CA6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25" t="-2384" b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472E0065-D5A1-431E-B1C9-008B1E961D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Path planning vs. Trajectory planning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125D64-3BFD-4F61-A17B-5337279D1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8564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Freeform: Shape 139">
            <a:extLst>
              <a:ext uri="{FF2B5EF4-FFF2-40B4-BE49-F238E27FC236}">
                <a16:creationId xmlns:a16="http://schemas.microsoft.com/office/drawing/2014/main" id="{3AB20423-B2AC-49E5-9C7D-235E5FECB9BE}"/>
              </a:ext>
            </a:extLst>
          </p:cNvPr>
          <p:cNvSpPr/>
          <p:nvPr/>
        </p:nvSpPr>
        <p:spPr>
          <a:xfrm>
            <a:off x="10130883" y="4413001"/>
            <a:ext cx="947113" cy="887282"/>
          </a:xfrm>
          <a:custGeom>
            <a:avLst/>
            <a:gdLst>
              <a:gd name="connsiteX0" fmla="*/ 947113 w 947113"/>
              <a:gd name="connsiteY0" fmla="*/ 887282 h 887282"/>
              <a:gd name="connsiteX1" fmla="*/ 777181 w 947113"/>
              <a:gd name="connsiteY1" fmla="*/ 466496 h 887282"/>
              <a:gd name="connsiteX2" fmla="*/ 251198 w 947113"/>
              <a:gd name="connsiteY2" fmla="*/ 231827 h 887282"/>
              <a:gd name="connsiteX3" fmla="*/ 24621 w 947113"/>
              <a:gd name="connsiteY3" fmla="*/ 29526 h 887282"/>
              <a:gd name="connsiteX4" fmla="*/ 16529 w 947113"/>
              <a:gd name="connsiteY4" fmla="*/ 5250 h 887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47113" h="887282">
                <a:moveTo>
                  <a:pt x="947113" y="887282"/>
                </a:moveTo>
                <a:cubicBezTo>
                  <a:pt x="920140" y="731510"/>
                  <a:pt x="893167" y="575738"/>
                  <a:pt x="777181" y="466496"/>
                </a:cubicBezTo>
                <a:cubicBezTo>
                  <a:pt x="661195" y="357253"/>
                  <a:pt x="376625" y="304655"/>
                  <a:pt x="251198" y="231827"/>
                </a:cubicBezTo>
                <a:cubicBezTo>
                  <a:pt x="125771" y="158999"/>
                  <a:pt x="63732" y="67289"/>
                  <a:pt x="24621" y="29526"/>
                </a:cubicBezTo>
                <a:cubicBezTo>
                  <a:pt x="-14491" y="-8237"/>
                  <a:pt x="1019" y="-1494"/>
                  <a:pt x="16529" y="5250"/>
                </a:cubicBezTo>
              </a:path>
            </a:pathLst>
          </a:cu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B08E2A1-23F9-4C2D-BEA1-AD69D208F6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Decision-making hierarchy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A29AE5-314F-4194-9837-41BE64615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855EA23-48AE-4232-A587-9126D6BA1570}"/>
              </a:ext>
            </a:extLst>
          </p:cNvPr>
          <p:cNvSpPr/>
          <p:nvPr/>
        </p:nvSpPr>
        <p:spPr>
          <a:xfrm>
            <a:off x="1049138" y="2273805"/>
            <a:ext cx="1707419" cy="10261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Route Planning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4C01CC-555B-47A0-A243-C301FA6EA5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265" y="3346871"/>
            <a:ext cx="1479440" cy="182036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E36E7EF-8EAA-4D29-B00D-E13E1DEE72C4}"/>
              </a:ext>
            </a:extLst>
          </p:cNvPr>
          <p:cNvSpPr/>
          <p:nvPr/>
        </p:nvSpPr>
        <p:spPr>
          <a:xfrm>
            <a:off x="4103348" y="2273805"/>
            <a:ext cx="1707419" cy="10261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Behavioral Planning</a:t>
            </a: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FC60896A-B585-4BF8-A7FB-318206577697}"/>
              </a:ext>
            </a:extLst>
          </p:cNvPr>
          <p:cNvGrpSpPr/>
          <p:nvPr/>
        </p:nvGrpSpPr>
        <p:grpSpPr>
          <a:xfrm>
            <a:off x="2639083" y="3698060"/>
            <a:ext cx="3745533" cy="1953490"/>
            <a:chOff x="2831089" y="3706152"/>
            <a:chExt cx="4030957" cy="1953490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1448AAC8-1DDC-418C-9477-6891F9FE7691}"/>
                </a:ext>
              </a:extLst>
            </p:cNvPr>
            <p:cNvSpPr/>
            <p:nvPr/>
          </p:nvSpPr>
          <p:spPr>
            <a:xfrm>
              <a:off x="3939698" y="3706152"/>
              <a:ext cx="1235156" cy="809204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Lane following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39FD0EA2-F94B-48A5-9B0D-3C452F2D2872}"/>
                </a:ext>
              </a:extLst>
            </p:cNvPr>
            <p:cNvSpPr/>
            <p:nvPr/>
          </p:nvSpPr>
          <p:spPr>
            <a:xfrm>
              <a:off x="3939698" y="4850438"/>
              <a:ext cx="1108609" cy="809204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/>
                <a:t>Lane changing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12754AAB-9225-4D77-8993-111B9929ABF3}"/>
                </a:ext>
              </a:extLst>
            </p:cNvPr>
            <p:cNvSpPr/>
            <p:nvPr/>
          </p:nvSpPr>
          <p:spPr>
            <a:xfrm>
              <a:off x="5626890" y="3716236"/>
              <a:ext cx="1235156" cy="809204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en-US" sz="1200" dirty="0"/>
                <a:t>Adaptive cruising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ADC324C-B000-4641-9C52-BA59D40BB644}"/>
                </a:ext>
              </a:extLst>
            </p:cNvPr>
            <p:cNvSpPr/>
            <p:nvPr/>
          </p:nvSpPr>
          <p:spPr>
            <a:xfrm>
              <a:off x="5626889" y="4850438"/>
              <a:ext cx="1235157" cy="809204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/>
                <a:t>Intersection negotiation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0DBB5A5-290F-4D09-A118-5AA88D28F61C}"/>
                </a:ext>
              </a:extLst>
            </p:cNvPr>
            <p:cNvSpPr/>
            <p:nvPr/>
          </p:nvSpPr>
          <p:spPr>
            <a:xfrm>
              <a:off x="2831089" y="4265145"/>
              <a:ext cx="990152" cy="809204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en-US" sz="1200" dirty="0"/>
                <a:t>Collision avoidance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AD58F5A6-1491-4747-8383-B9A9C4606914}"/>
                </a:ext>
              </a:extLst>
            </p:cNvPr>
            <p:cNvCxnSpPr>
              <a:cxnSpLocks/>
              <a:stCxn id="8" idx="2"/>
              <a:endCxn id="12" idx="7"/>
            </p:cNvCxnSpPr>
            <p:nvPr/>
          </p:nvCxnSpPr>
          <p:spPr>
            <a:xfrm flipH="1">
              <a:off x="3676236" y="4110754"/>
              <a:ext cx="263462" cy="27289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BC84A8C5-E727-4877-BFDB-58CEBC8219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47117" y="4238736"/>
              <a:ext cx="223623" cy="20371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F8A1FB15-6CA6-4254-B758-88C7BA93DCE4}"/>
                </a:ext>
              </a:extLst>
            </p:cNvPr>
            <p:cNvCxnSpPr>
              <a:cxnSpLocks/>
              <a:stCxn id="12" idx="5"/>
            </p:cNvCxnSpPr>
            <p:nvPr/>
          </p:nvCxnSpPr>
          <p:spPr>
            <a:xfrm>
              <a:off x="3676236" y="4955844"/>
              <a:ext cx="263461" cy="13644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958BBD15-AE35-4DFB-A84C-B4F50626368E}"/>
                </a:ext>
              </a:extLst>
            </p:cNvPr>
            <p:cNvCxnSpPr>
              <a:cxnSpLocks/>
              <a:stCxn id="9" idx="2"/>
            </p:cNvCxnSpPr>
            <p:nvPr/>
          </p:nvCxnSpPr>
          <p:spPr>
            <a:xfrm flipH="1" flipV="1">
              <a:off x="3495762" y="5024068"/>
              <a:ext cx="443936" cy="23097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090BD531-668E-4E6A-AB13-26047802E230}"/>
                </a:ext>
              </a:extLst>
            </p:cNvPr>
            <p:cNvCxnSpPr>
              <a:cxnSpLocks/>
              <a:endCxn id="11" idx="1"/>
            </p:cNvCxnSpPr>
            <p:nvPr/>
          </p:nvCxnSpPr>
          <p:spPr>
            <a:xfrm>
              <a:off x="5146665" y="4204145"/>
              <a:ext cx="661109" cy="76479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A112723E-3A08-4382-8E86-1081F97446BB}"/>
                </a:ext>
              </a:extLst>
            </p:cNvPr>
            <p:cNvCxnSpPr>
              <a:cxnSpLocks/>
              <a:stCxn id="11" idx="2"/>
              <a:endCxn id="9" idx="6"/>
            </p:cNvCxnSpPr>
            <p:nvPr/>
          </p:nvCxnSpPr>
          <p:spPr>
            <a:xfrm flipH="1">
              <a:off x="5048307" y="5255040"/>
              <a:ext cx="57858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05C1FAC9-1446-420B-AB9D-1792C70AB36B}"/>
                </a:ext>
              </a:extLst>
            </p:cNvPr>
            <p:cNvCxnSpPr>
              <a:cxnSpLocks/>
              <a:stCxn id="10" idx="4"/>
              <a:endCxn id="11" idx="0"/>
            </p:cNvCxnSpPr>
            <p:nvPr/>
          </p:nvCxnSpPr>
          <p:spPr>
            <a:xfrm>
              <a:off x="6244468" y="4525440"/>
              <a:ext cx="0" cy="32499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438AF807-E472-4D97-AAF4-9BB712D7C603}"/>
                </a:ext>
              </a:extLst>
            </p:cNvPr>
            <p:cNvCxnSpPr>
              <a:cxnSpLocks/>
              <a:stCxn id="10" idx="2"/>
              <a:endCxn id="8" idx="6"/>
            </p:cNvCxnSpPr>
            <p:nvPr/>
          </p:nvCxnSpPr>
          <p:spPr>
            <a:xfrm flipH="1" flipV="1">
              <a:off x="5174854" y="4110754"/>
              <a:ext cx="452036" cy="1008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A5EF763D-0876-446B-B6F4-2EB07A7BC1B9}"/>
                </a:ext>
              </a:extLst>
            </p:cNvPr>
            <p:cNvCxnSpPr>
              <a:cxnSpLocks/>
              <a:stCxn id="10" idx="3"/>
              <a:endCxn id="9" idx="7"/>
            </p:cNvCxnSpPr>
            <p:nvPr/>
          </p:nvCxnSpPr>
          <p:spPr>
            <a:xfrm flipH="1">
              <a:off x="4885955" y="4406935"/>
              <a:ext cx="921819" cy="56200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1C6385F8-4D49-461C-92CC-76CB15ADA7FE}"/>
                </a:ext>
              </a:extLst>
            </p:cNvPr>
            <p:cNvCxnSpPr>
              <a:cxnSpLocks/>
              <a:stCxn id="10" idx="3"/>
            </p:cNvCxnSpPr>
            <p:nvPr/>
          </p:nvCxnSpPr>
          <p:spPr>
            <a:xfrm flipH="1">
              <a:off x="3796222" y="4406935"/>
              <a:ext cx="2011552" cy="26293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0" name="Rectangle 69">
            <a:extLst>
              <a:ext uri="{FF2B5EF4-FFF2-40B4-BE49-F238E27FC236}">
                <a16:creationId xmlns:a16="http://schemas.microsoft.com/office/drawing/2014/main" id="{7222705B-0E0C-4321-828A-F925DA0A4354}"/>
              </a:ext>
            </a:extLst>
          </p:cNvPr>
          <p:cNvSpPr/>
          <p:nvPr/>
        </p:nvSpPr>
        <p:spPr>
          <a:xfrm>
            <a:off x="7090460" y="2274786"/>
            <a:ext cx="1707419" cy="10261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Trajectory planning/Motion planning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FF658224-B9E7-43FB-804F-B3BF5E65420A}"/>
              </a:ext>
            </a:extLst>
          </p:cNvPr>
          <p:cNvSpPr/>
          <p:nvPr/>
        </p:nvSpPr>
        <p:spPr>
          <a:xfrm>
            <a:off x="10077572" y="2274785"/>
            <a:ext cx="1707419" cy="10261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Low-level Feedback control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1344D46F-AEE3-447B-85F7-4D0794E60081}"/>
              </a:ext>
            </a:extLst>
          </p:cNvPr>
          <p:cNvSpPr/>
          <p:nvPr/>
        </p:nvSpPr>
        <p:spPr>
          <a:xfrm>
            <a:off x="6790387" y="3905403"/>
            <a:ext cx="2743197" cy="154888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41CEF620-85A4-4522-AFBA-BC715A1F27B0}"/>
              </a:ext>
            </a:extLst>
          </p:cNvPr>
          <p:cNvCxnSpPr>
            <a:cxnSpLocks/>
          </p:cNvCxnSpPr>
          <p:nvPr/>
        </p:nvCxnSpPr>
        <p:spPr>
          <a:xfrm>
            <a:off x="6790388" y="4308866"/>
            <a:ext cx="2743200" cy="0"/>
          </a:xfrm>
          <a:prstGeom prst="line">
            <a:avLst/>
          </a:prstGeom>
          <a:ln w="25400"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DCAB43C3-1549-430E-BEF5-4C07A35CF0E5}"/>
              </a:ext>
            </a:extLst>
          </p:cNvPr>
          <p:cNvCxnSpPr>
            <a:cxnSpLocks/>
          </p:cNvCxnSpPr>
          <p:nvPr/>
        </p:nvCxnSpPr>
        <p:spPr>
          <a:xfrm>
            <a:off x="6790388" y="4679847"/>
            <a:ext cx="2743200" cy="0"/>
          </a:xfrm>
          <a:prstGeom prst="line">
            <a:avLst/>
          </a:prstGeom>
          <a:ln w="66675" cmpd="dbl">
            <a:solidFill>
              <a:srgbClr val="FFFF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436FEC9C-80F7-4D9F-ABC6-F6AD07D86FD9}"/>
              </a:ext>
            </a:extLst>
          </p:cNvPr>
          <p:cNvCxnSpPr>
            <a:cxnSpLocks/>
          </p:cNvCxnSpPr>
          <p:nvPr/>
        </p:nvCxnSpPr>
        <p:spPr>
          <a:xfrm>
            <a:off x="6790388" y="5066257"/>
            <a:ext cx="2743200" cy="0"/>
          </a:xfrm>
          <a:prstGeom prst="line">
            <a:avLst/>
          </a:prstGeom>
          <a:ln w="25400"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2" name="Picture 81">
            <a:extLst>
              <a:ext uri="{FF2B5EF4-FFF2-40B4-BE49-F238E27FC236}">
                <a16:creationId xmlns:a16="http://schemas.microsoft.com/office/drawing/2014/main" id="{A372A7FB-C9EE-4BD6-A194-FCA451A64F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916" b="95402" l="10000" r="90000">
                        <a14:foregroundMark x1="43846" y1="5747" x2="43846" y2="5747"/>
                        <a14:foregroundMark x1="49615" y1="1916" x2="49615" y2="1916"/>
                        <a14:foregroundMark x1="45385" y1="95402" x2="45385" y2="95402"/>
                      </a14:backgroundRemoval>
                    </a14:imgEffect>
                    <a14:imgEffect>
                      <a14:colorTemperature colorTemp="6614"/>
                    </a14:imgEffect>
                    <a14:imgEffect>
                      <a14:saturation sat="15000"/>
                    </a14:imgEffect>
                    <a14:imgEffect>
                      <a14:brightnessContrast bright="48000" contrast="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V="1">
            <a:off x="8924827" y="4228426"/>
            <a:ext cx="538913" cy="540986"/>
          </a:xfrm>
          <a:prstGeom prst="rect">
            <a:avLst/>
          </a:prstGeom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36B4B6DB-BCFF-46FA-938D-D078F90FC7B1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rgbClr val="00B05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916" b="95402" l="10000" r="90000">
                        <a14:foregroundMark x1="43846" y1="5747" x2="43846" y2="5747"/>
                        <a14:foregroundMark x1="49615" y1="1916" x2="49615" y2="1916"/>
                        <a14:foregroundMark x1="45385" y1="95402" x2="45385" y2="954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V="1">
            <a:off x="7674714" y="3822771"/>
            <a:ext cx="538913" cy="540986"/>
          </a:xfrm>
          <a:prstGeom prst="rect">
            <a:avLst/>
          </a:prstGeom>
        </p:spPr>
      </p:pic>
      <p:sp>
        <p:nvSpPr>
          <p:cNvPr id="84" name="Freeform: Shape 83">
            <a:extLst>
              <a:ext uri="{FF2B5EF4-FFF2-40B4-BE49-F238E27FC236}">
                <a16:creationId xmlns:a16="http://schemas.microsoft.com/office/drawing/2014/main" id="{A9C4B2DD-4A4A-4B95-A4B2-1EE907B65DC0}"/>
              </a:ext>
            </a:extLst>
          </p:cNvPr>
          <p:cNvSpPr/>
          <p:nvPr/>
        </p:nvSpPr>
        <p:spPr>
          <a:xfrm>
            <a:off x="6950292" y="4147459"/>
            <a:ext cx="1716278" cy="359797"/>
          </a:xfrm>
          <a:custGeom>
            <a:avLst/>
            <a:gdLst>
              <a:gd name="connsiteX0" fmla="*/ 1869260 w 1869260"/>
              <a:gd name="connsiteY0" fmla="*/ 28031 h 369986"/>
              <a:gd name="connsiteX1" fmla="*/ 1246173 w 1869260"/>
              <a:gd name="connsiteY1" fmla="*/ 28031 h 369986"/>
              <a:gd name="connsiteX2" fmla="*/ 671639 w 1869260"/>
              <a:gd name="connsiteY2" fmla="*/ 319345 h 369986"/>
              <a:gd name="connsiteX3" fmla="*/ 0 w 1869260"/>
              <a:gd name="connsiteY3" fmla="*/ 367897 h 369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69260" h="369986">
                <a:moveTo>
                  <a:pt x="1869260" y="28031"/>
                </a:moveTo>
                <a:cubicBezTo>
                  <a:pt x="1657518" y="3755"/>
                  <a:pt x="1445776" y="-20521"/>
                  <a:pt x="1246173" y="28031"/>
                </a:cubicBezTo>
                <a:cubicBezTo>
                  <a:pt x="1046569" y="76583"/>
                  <a:pt x="879334" y="262701"/>
                  <a:pt x="671639" y="319345"/>
                </a:cubicBezTo>
                <a:cubicBezTo>
                  <a:pt x="463944" y="375989"/>
                  <a:pt x="231972" y="371943"/>
                  <a:pt x="0" y="367897"/>
                </a:cubicBezTo>
              </a:path>
            </a:pathLst>
          </a:custGeom>
          <a:ln w="44450">
            <a:solidFill>
              <a:schemeClr val="accent4">
                <a:lumMod val="40000"/>
                <a:lumOff val="60000"/>
              </a:schemeClr>
            </a:solidFill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1" name="Picture 80">
            <a:extLst>
              <a:ext uri="{FF2B5EF4-FFF2-40B4-BE49-F238E27FC236}">
                <a16:creationId xmlns:a16="http://schemas.microsoft.com/office/drawing/2014/main" id="{DFC66149-F3F5-4965-80D1-9FC45BEEF2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916" b="95402" l="10000" r="90000">
                        <a14:foregroundMark x1="43846" y1="5747" x2="43846" y2="5747"/>
                        <a14:foregroundMark x1="49615" y1="1916" x2="49615" y2="1916"/>
                        <a14:foregroundMark x1="45385" y1="95402" x2="45385" y2="954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V="1">
            <a:off x="8454783" y="3835609"/>
            <a:ext cx="538913" cy="540986"/>
          </a:xfrm>
          <a:prstGeom prst="rect">
            <a:avLst/>
          </a:prstGeom>
        </p:spPr>
      </p:pic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EDE315C9-BFC8-43DC-AA5E-59D37025FEC5}"/>
              </a:ext>
            </a:extLst>
          </p:cNvPr>
          <p:cNvCxnSpPr>
            <a:cxnSpLocks/>
          </p:cNvCxnSpPr>
          <p:nvPr/>
        </p:nvCxnSpPr>
        <p:spPr>
          <a:xfrm>
            <a:off x="166680" y="2608845"/>
            <a:ext cx="88245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50A7C774-336D-447F-B8F8-17C2EF3C1462}"/>
              </a:ext>
            </a:extLst>
          </p:cNvPr>
          <p:cNvCxnSpPr>
            <a:cxnSpLocks/>
          </p:cNvCxnSpPr>
          <p:nvPr/>
        </p:nvCxnSpPr>
        <p:spPr>
          <a:xfrm>
            <a:off x="2756557" y="2608845"/>
            <a:ext cx="134679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05DE4B41-E2D4-45DC-B976-F0313E4820ED}"/>
              </a:ext>
            </a:extLst>
          </p:cNvPr>
          <p:cNvCxnSpPr>
            <a:cxnSpLocks/>
          </p:cNvCxnSpPr>
          <p:nvPr/>
        </p:nvCxnSpPr>
        <p:spPr>
          <a:xfrm>
            <a:off x="5810767" y="2641079"/>
            <a:ext cx="1279693" cy="981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97AFAA71-CCEB-4953-A79F-25463F03FC15}"/>
              </a:ext>
            </a:extLst>
          </p:cNvPr>
          <p:cNvCxnSpPr>
            <a:cxnSpLocks/>
          </p:cNvCxnSpPr>
          <p:nvPr/>
        </p:nvCxnSpPr>
        <p:spPr>
          <a:xfrm flipV="1">
            <a:off x="8824623" y="2648361"/>
            <a:ext cx="1279693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0CC68583-C109-4269-A343-730733C0262E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1902848" y="1755972"/>
            <a:ext cx="0" cy="517833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0AB5B0EC-C119-453D-BD09-C2153842A467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4957058" y="1755972"/>
            <a:ext cx="0" cy="517833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6C05D4C9-F82D-4D58-8BF7-F1EB783D4D30}"/>
              </a:ext>
            </a:extLst>
          </p:cNvPr>
          <p:cNvCxnSpPr>
            <a:cxnSpLocks/>
            <a:endCxn id="70" idx="0"/>
          </p:cNvCxnSpPr>
          <p:nvPr/>
        </p:nvCxnSpPr>
        <p:spPr>
          <a:xfrm>
            <a:off x="7944170" y="1813690"/>
            <a:ext cx="0" cy="461096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F6CB992E-AC2A-4BD7-A596-EE13A3CFE89A}"/>
              </a:ext>
            </a:extLst>
          </p:cNvPr>
          <p:cNvCxnSpPr>
            <a:cxnSpLocks/>
          </p:cNvCxnSpPr>
          <p:nvPr/>
        </p:nvCxnSpPr>
        <p:spPr>
          <a:xfrm>
            <a:off x="10644059" y="1812681"/>
            <a:ext cx="2" cy="461095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Box 121">
            <a:extLst>
              <a:ext uri="{FF2B5EF4-FFF2-40B4-BE49-F238E27FC236}">
                <a16:creationId xmlns:a16="http://schemas.microsoft.com/office/drawing/2014/main" id="{BF10A0F6-A65B-4B29-8E55-810407BA45EB}"/>
              </a:ext>
            </a:extLst>
          </p:cNvPr>
          <p:cNvSpPr txBox="1"/>
          <p:nvPr/>
        </p:nvSpPr>
        <p:spPr>
          <a:xfrm>
            <a:off x="1011944" y="1349853"/>
            <a:ext cx="2416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Road topology, network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13151ADF-AD53-4833-8451-3DC6876C0D10}"/>
              </a:ext>
            </a:extLst>
          </p:cNvPr>
          <p:cNvSpPr txBox="1"/>
          <p:nvPr/>
        </p:nvSpPr>
        <p:spPr>
          <a:xfrm>
            <a:off x="3748809" y="1349129"/>
            <a:ext cx="2491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Perception layer outputs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EF0C3744-2C81-44D2-9A87-BFDD410FE61D}"/>
              </a:ext>
            </a:extLst>
          </p:cNvPr>
          <p:cNvSpPr txBox="1"/>
          <p:nvPr/>
        </p:nvSpPr>
        <p:spPr>
          <a:xfrm>
            <a:off x="6831549" y="1089296"/>
            <a:ext cx="22252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Estimated pose and free space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9F9D5DBD-AEBC-4816-AA2E-AC32D526D1D9}"/>
              </a:ext>
            </a:extLst>
          </p:cNvPr>
          <p:cNvSpPr txBox="1"/>
          <p:nvPr/>
        </p:nvSpPr>
        <p:spPr>
          <a:xfrm>
            <a:off x="9556800" y="1336283"/>
            <a:ext cx="2428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Vehicle state estimates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F2F72D38-A61E-4FD2-BB49-9625E6390376}"/>
              </a:ext>
            </a:extLst>
          </p:cNvPr>
          <p:cNvSpPr txBox="1"/>
          <p:nvPr/>
        </p:nvSpPr>
        <p:spPr>
          <a:xfrm>
            <a:off x="-38930" y="2634737"/>
            <a:ext cx="12461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User-specified</a:t>
            </a:r>
          </a:p>
          <a:p>
            <a:r>
              <a:rPr lang="en-US" dirty="0"/>
              <a:t>destination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C8E6A6F0-2D2D-492C-A436-FCC1A9D623C2}"/>
              </a:ext>
            </a:extLst>
          </p:cNvPr>
          <p:cNvSpPr txBox="1"/>
          <p:nvPr/>
        </p:nvSpPr>
        <p:spPr>
          <a:xfrm>
            <a:off x="2751108" y="2600947"/>
            <a:ext cx="13522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Sequence of way-points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96ED5D53-469C-441B-8883-458063D9F633}"/>
              </a:ext>
            </a:extLst>
          </p:cNvPr>
          <p:cNvSpPr txBox="1"/>
          <p:nvPr/>
        </p:nvSpPr>
        <p:spPr>
          <a:xfrm>
            <a:off x="5805319" y="2648361"/>
            <a:ext cx="13522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Motion specification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5F4864FA-DF9E-470C-8A96-99116C7B6863}"/>
              </a:ext>
            </a:extLst>
          </p:cNvPr>
          <p:cNvSpPr txBox="1"/>
          <p:nvPr/>
        </p:nvSpPr>
        <p:spPr>
          <a:xfrm>
            <a:off x="8797879" y="2627319"/>
            <a:ext cx="12076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Reference path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D8088FDB-AB59-4C7E-A729-792AF2BA4850}"/>
              </a:ext>
            </a:extLst>
          </p:cNvPr>
          <p:cNvSpPr txBox="1"/>
          <p:nvPr/>
        </p:nvSpPr>
        <p:spPr>
          <a:xfrm>
            <a:off x="10663978" y="3294692"/>
            <a:ext cx="15280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Steering and throttle commands</a:t>
            </a:r>
          </a:p>
        </p:txBody>
      </p: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B198CDFB-541E-41C1-A9A2-639E7EFE69FC}"/>
              </a:ext>
            </a:extLst>
          </p:cNvPr>
          <p:cNvCxnSpPr>
            <a:cxnSpLocks/>
          </p:cNvCxnSpPr>
          <p:nvPr/>
        </p:nvCxnSpPr>
        <p:spPr>
          <a:xfrm>
            <a:off x="10644059" y="3300914"/>
            <a:ext cx="0" cy="79235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Freeform: Shape 138">
            <a:extLst>
              <a:ext uri="{FF2B5EF4-FFF2-40B4-BE49-F238E27FC236}">
                <a16:creationId xmlns:a16="http://schemas.microsoft.com/office/drawing/2014/main" id="{6F53C3AE-D6A3-4EE2-9468-1619B5CC0E66}"/>
              </a:ext>
            </a:extLst>
          </p:cNvPr>
          <p:cNvSpPr/>
          <p:nvPr/>
        </p:nvSpPr>
        <p:spPr>
          <a:xfrm rot="4540092">
            <a:off x="9646793" y="4582503"/>
            <a:ext cx="1707420" cy="519685"/>
          </a:xfrm>
          <a:custGeom>
            <a:avLst/>
            <a:gdLst>
              <a:gd name="connsiteX0" fmla="*/ 1869260 w 1869260"/>
              <a:gd name="connsiteY0" fmla="*/ 28031 h 369986"/>
              <a:gd name="connsiteX1" fmla="*/ 1246173 w 1869260"/>
              <a:gd name="connsiteY1" fmla="*/ 28031 h 369986"/>
              <a:gd name="connsiteX2" fmla="*/ 671639 w 1869260"/>
              <a:gd name="connsiteY2" fmla="*/ 319345 h 369986"/>
              <a:gd name="connsiteX3" fmla="*/ 0 w 1869260"/>
              <a:gd name="connsiteY3" fmla="*/ 367897 h 369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69260" h="369986">
                <a:moveTo>
                  <a:pt x="1869260" y="28031"/>
                </a:moveTo>
                <a:cubicBezTo>
                  <a:pt x="1657518" y="3755"/>
                  <a:pt x="1445776" y="-20521"/>
                  <a:pt x="1246173" y="28031"/>
                </a:cubicBezTo>
                <a:cubicBezTo>
                  <a:pt x="1046569" y="76583"/>
                  <a:pt x="879334" y="262701"/>
                  <a:pt x="671639" y="319345"/>
                </a:cubicBezTo>
                <a:cubicBezTo>
                  <a:pt x="463944" y="375989"/>
                  <a:pt x="231972" y="371943"/>
                  <a:pt x="0" y="367897"/>
                </a:cubicBezTo>
              </a:path>
            </a:pathLst>
          </a:custGeom>
          <a:ln w="44450">
            <a:solidFill>
              <a:schemeClr val="tx1"/>
            </a:solidFill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5" name="Picture 134">
            <a:extLst>
              <a:ext uri="{FF2B5EF4-FFF2-40B4-BE49-F238E27FC236}">
                <a16:creationId xmlns:a16="http://schemas.microsoft.com/office/drawing/2014/main" id="{33580652-F11B-420C-8B66-D6441995CF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916" b="95402" l="10000" r="90000">
                        <a14:foregroundMark x1="43846" y1="5747" x2="43846" y2="5747"/>
                        <a14:foregroundMark x1="49615" y1="1916" x2="49615" y2="1916"/>
                        <a14:foregroundMark x1="45385" y1="95402" x2="45385" y2="954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140932" flipV="1">
            <a:off x="10802278" y="5007238"/>
            <a:ext cx="538913" cy="540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9995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1708013F-9E70-4A1D-A40F-0F962DADACB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Defines a parametric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, where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is the planning horizon,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is the set of configurations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precisely describes how the vehicle’s behavior evolves in configuration space at each time</a:t>
                </a:r>
              </a:p>
              <a:p>
                <a:endParaRPr lang="en-US" dirty="0"/>
              </a:p>
              <a:p>
                <a:r>
                  <a:rPr lang="en-US" dirty="0"/>
                  <a:t>Trajectory planning is a more nuanced version of path planning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1708013F-9E70-4A1D-A40F-0F962DADACB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25" t="-23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392B469C-CA61-46BC-9154-A543A9579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Trajectory planning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BCFC90-D8BA-44B5-8ED8-25F9E889E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30187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7E77A47-DF3D-427F-B23B-69F062477B0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1" y="1332703"/>
                <a:ext cx="11944963" cy="4351338"/>
              </a:xfrm>
            </p:spPr>
            <p:txBody>
              <a:bodyPr>
                <a:normAutofit lnSpcReduction="10000"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: set of all continuous functions from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US" dirty="0"/>
              </a:p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Π</m:t>
                    </m:r>
                  </m:oMath>
                </a14:m>
                <a:r>
                  <a:rPr lang="en-US" dirty="0"/>
                  <a:t>, then: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𝑖𝑛𝑖𝑡</m:t>
                        </m:r>
                      </m:sub>
                    </m:sSub>
                  </m:oMath>
                </a14:m>
                <a:r>
                  <a:rPr lang="en-US" dirty="0"/>
                  <a:t> (where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𝑖𝑛𝑖𝑡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is a set of initial configurations/states)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𝑔𝑜𝑎𝑙</m:t>
                        </m:r>
                      </m:sub>
                    </m:sSub>
                  </m:oMath>
                </a14:m>
                <a:r>
                  <a:rPr lang="en-US" dirty="0"/>
                  <a:t>(where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𝑔𝑜𝑎𝑙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is a set of goal states)</a:t>
                </a:r>
              </a:p>
              <a:p>
                <a:r>
                  <a:rPr lang="en-US" dirty="0"/>
                  <a:t>Set of all allowed states at time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∈[0,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denoted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𝑓𝑟𝑒𝑒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𝑓𝑟𝑒𝑒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encodes </a:t>
                </a:r>
                <a:r>
                  <a:rPr lang="en-US" b="1" i="1" dirty="0"/>
                  <a:t>holonomic </a:t>
                </a:r>
                <a:r>
                  <a:rPr lang="en-US" dirty="0"/>
                  <a:t>constraints</a:t>
                </a:r>
              </a:p>
              <a:p>
                <a:pPr lvl="1"/>
                <a:r>
                  <a:rPr lang="en-US" dirty="0"/>
                  <a:t>A constraint is holonomic if you can express it 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, where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’s are coordinates, i.e. constraint depends only on spatial configuration</a:t>
                </a:r>
              </a:p>
              <a:p>
                <a:pPr lvl="1"/>
                <a:r>
                  <a:rPr lang="en-US" dirty="0"/>
                  <a:t>Holonomic constraints can encode path constraints, and dynamic and static obstacles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7E77A47-DF3D-427F-B23B-69F062477B0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1" y="1332703"/>
                <a:ext cx="11944963" cy="4351338"/>
              </a:xfrm>
              <a:blipFill>
                <a:blip r:embed="rId2"/>
                <a:stretch>
                  <a:fillRect l="-612" t="-3226" r="-561" b="-14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F528F028-E9EC-4F71-92CB-AF5068F7B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Trajectory planning setup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4B95FB-ABF4-4E4B-8B34-8F942EF87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48641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1334EA0-DCC0-4104-8214-BE24FD3328C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̇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</m:acc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̈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</m:acc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,… </m:t>
                        </m:r>
                      </m:e>
                    </m:d>
                  </m:oMath>
                </a14:m>
                <a:r>
                  <a:rPr lang="en-US" b="0" i="1" dirty="0">
                    <a:latin typeface="Cambria Math" panose="02040503050406030204" pitchFamily="18" charset="0"/>
                  </a:rPr>
                  <a:t> </a:t>
                </a: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is a differential constraint specifying constraints on smoothness of the path, velocity, acceleration, jerk constraints etc.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en-US" dirty="0"/>
                  <a:t> is a cost functional mapping any trajectory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 to some cost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ℝ</m:t>
                    </m:r>
                  </m:oMath>
                </a14:m>
                <a:endParaRPr lang="en-US" dirty="0"/>
              </a:p>
              <a:p>
                <a:r>
                  <a:rPr lang="en-US" dirty="0"/>
                  <a:t>Optimal trajectory can be stated as follows: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argmin</m:t>
                              </m:r>
                            </m:e>
                            <m:lim>
                              <m:eqArr>
                                <m:eqArr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𝑖𝑛𝑖𝑡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𝑔𝑜𝑎𝑙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𝑓𝑟𝑒𝑒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</m:d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acc>
                                        <m:accPr>
                                          <m:chr m:val="̇"/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𝜋</m:t>
                                          </m:r>
                                        </m:e>
                                      </m:acc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</m:d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,  </m:t>
                                      </m:r>
                                      <m:acc>
                                        <m:accPr>
                                          <m:chr m:val="̈"/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𝜋</m:t>
                                          </m:r>
                                        </m:e>
                                      </m:acc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</m:d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,…</m:t>
                                      </m:r>
                                    </m:e>
                                  </m:d>
                                </m:e>
                              </m:eqArr>
                            </m:lim>
                          </m:limLow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1334EA0-DCC0-4104-8214-BE24FD3328C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25" t="-23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CD55A4F2-87B8-4568-B6D0-65B88221E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Trajectory planning setup continued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7D3FA9-5F08-4801-BC41-C0D0D80A1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72981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1334EA0-DCC0-4104-8214-BE24FD3328C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Trajectory planning in dynamic environments and static path planning are both PSPACE-hard problems </a:t>
                </a:r>
              </a:p>
              <a:p>
                <a:pPr lvl="1"/>
                <a:r>
                  <a:rPr lang="en-US" dirty="0"/>
                  <a:t>At least as complex as checking SAT of a quantified Boolean formula (QBF)</a:t>
                </a:r>
              </a:p>
              <a:p>
                <a:pPr lvl="1"/>
                <a:r>
                  <a:rPr lang="en-US" dirty="0"/>
                  <a:t>Example QBF formula: 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914400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∀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∃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∀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∀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∃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∨¬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∨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∧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∨¬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e>
                      </m:d>
                      <m:r>
                        <m:rPr>
                          <m:lit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∧…))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1334EA0-DCC0-4104-8214-BE24FD3328C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25" t="-23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CD55A4F2-87B8-4568-B6D0-65B88221E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Trajectory planning setup continued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7D3FA9-5F08-4801-BC41-C0D0D80A1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90389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B6FA44B7-C595-475F-A0CD-57A091842EA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Rely on results from nonlinear continuous optimization</a:t>
                </a:r>
              </a:p>
              <a:p>
                <a:r>
                  <a:rPr lang="en-US" dirty="0"/>
                  <a:t>We transform the trajectory optimization to the following standard form:</a:t>
                </a:r>
              </a:p>
              <a:p>
                <a:pPr marL="0" indent="0"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arg</m:t>
                              </m:r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eqArr>
                                <m:eqArr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</m:d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acc>
                                        <m:accPr>
                                          <m:chr m:val="̇"/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𝜋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e>
                                          </m:d>
                                        </m:e>
                                      </m:acc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,…</m:t>
                                      </m:r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= 0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</m:d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acc>
                                        <m:accPr>
                                          <m:chr m:val="̇"/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𝜋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e>
                                          </m:d>
                                        </m:e>
                                      </m:acc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,…</m:t>
                                      </m:r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≤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 0</m:t>
                                  </m:r>
                                </m:e>
                              </m:eqArr>
                            </m:lim>
                          </m:limLow>
                        </m:fName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𝐽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  <a:p>
                <a:pPr>
                  <a:spcAft>
                    <a:spcPts val="1200"/>
                  </a:spcAft>
                </a:pPr>
                <a:r>
                  <a:rPr lang="en-US" dirty="0"/>
                  <a:t>Standard trick to go from constrained to unconstrained optimization is to introduce penalty functions</a:t>
                </a:r>
              </a:p>
              <a:p>
                <a:pPr lvl="1">
                  <a:spcAft>
                    <a:spcPts val="1200"/>
                  </a:spcAft>
                </a:pPr>
                <a:r>
                  <a:rPr lang="en-US" sz="2400" dirty="0"/>
                  <a:t>Penalty method: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</m:acc>
                    <m:d>
                      <m:d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</m:d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𝜀</m:t>
                        </m:r>
                      </m:den>
                    </m:f>
                    <m:nary>
                      <m:nary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d>
                                      <m:d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acc>
                                          <m:accPr>
                                            <m:chr m:val="̇"/>
                                            <m:ctrlP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𝜋</m:t>
                                            </m:r>
                                          </m:e>
                                        </m:acc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,..</m:t>
                                        </m:r>
                                      </m:e>
                                    </m:d>
                                  </m:e>
                                </m:d>
                              </m:e>
                              <m: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max</m:t>
                                    </m:r>
                                    <m:d>
                                      <m:d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0,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  <m:d>
                                          <m:dPr>
                                            <m:ctrlP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𝜋</m:t>
                                            </m:r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,</m:t>
                                            </m:r>
                                            <m:acc>
                                              <m:accPr>
                                                <m:chr m:val="̇"/>
                                                <m:ctrlPr>
                                                  <a:rPr lang="en-US" sz="24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en-US" sz="24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𝜋</m:t>
                                                </m:r>
                                              </m:e>
                                            </m:acc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,…</m:t>
                                            </m:r>
                                          </m:e>
                                        </m:d>
                                      </m:e>
                                    </m:d>
                                  </m:e>
                                </m:d>
                              </m:e>
                              <m: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</m:nary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𝑑𝑡</m:t>
                    </m:r>
                  </m:oMath>
                </a14:m>
                <a:endParaRPr lang="en-US" sz="2400" b="0" dirty="0"/>
              </a:p>
              <a:p>
                <a:pPr lvl="1">
                  <a:spcAft>
                    <a:spcPts val="1200"/>
                  </a:spcAft>
                </a:pPr>
                <a:r>
                  <a:rPr lang="en-US" sz="2400" dirty="0"/>
                  <a:t>Barrier function method: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</m:acc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𝜀</m:t>
                    </m:r>
                    <m:nary>
                      <m:nary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en-US" i="1">
                        <a:latin typeface="Cambria Math" panose="02040503050406030204" pitchFamily="18" charset="0"/>
                      </a:rPr>
                      <m:t>𝑑𝑡</m:t>
                    </m:r>
                  </m:oMath>
                </a14:m>
                <a:r>
                  <a:rPr lang="en-US" dirty="0"/>
                  <a:t>  </a:t>
                </a:r>
              </a:p>
              <a:p>
                <a:pPr marL="411480" lvl="1" indent="0">
                  <a:spcAft>
                    <a:spcPts val="1200"/>
                  </a:spcAft>
                  <a:buNone/>
                </a:pPr>
                <a:r>
                  <a:rPr lang="en-US" sz="2200" dirty="0"/>
                  <a:t>							(</a:t>
                </a:r>
                <a14:m>
                  <m:oMath xmlns:m="http://schemas.openxmlformats.org/officeDocument/2006/math">
                    <m:r>
                      <a:rPr lang="en-US" sz="2200" b="0" i="1" dirty="0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sz="22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dirty="0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</m:d>
                    <m:r>
                      <a:rPr lang="en-US" sz="2200" b="0" i="1" dirty="0" smtClean="0">
                        <a:latin typeface="Cambria Math" panose="02040503050406030204" pitchFamily="18" charset="0"/>
                      </a:rPr>
                      <m:t>&lt;0⇒</m:t>
                    </m:r>
                    <m:r>
                      <a:rPr lang="en-US" sz="2200" b="0" i="1" dirty="0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22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dirty="0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</m:d>
                    <m:r>
                      <a:rPr lang="en-US" sz="2200" b="0" i="1" dirty="0" smtClean="0">
                        <a:latin typeface="Cambria Math" panose="02040503050406030204" pitchFamily="18" charset="0"/>
                      </a:rPr>
                      <m:t>&lt;∞, </m:t>
                    </m:r>
                    <m:r>
                      <a:rPr lang="en-US" sz="2200" b="0" i="1" dirty="0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sz="22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dirty="0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</m:d>
                    <m:r>
                      <a:rPr lang="en-US" sz="2200" b="0" i="1" dirty="0" smtClean="0">
                        <a:latin typeface="Cambria Math" panose="02040503050406030204" pitchFamily="18" charset="0"/>
                      </a:rPr>
                      <m:t>≥0⇒</m:t>
                    </m:r>
                    <m:r>
                      <a:rPr lang="en-US" sz="2200" b="0" i="1" dirty="0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22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dirty="0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</m:d>
                    <m:r>
                      <a:rPr lang="en-US" sz="2200" b="0" i="1" dirty="0" smtClean="0">
                        <a:latin typeface="Cambria Math" panose="02040503050406030204" pitchFamily="18" charset="0"/>
                      </a:rPr>
                      <m:t>=∞</m:t>
                    </m:r>
                  </m:oMath>
                </a14:m>
                <a:r>
                  <a:rPr lang="en-US" sz="2200" b="0" dirty="0"/>
                  <a:t>)</a:t>
                </a:r>
              </a:p>
              <a:p>
                <a:pPr lvl="1">
                  <a:spcAft>
                    <a:spcPts val="1200"/>
                  </a:spcAft>
                </a:pPr>
                <a:endParaRPr lang="en-US" dirty="0"/>
              </a:p>
              <a:p>
                <a:pPr lvl="1">
                  <a:spcAft>
                    <a:spcPts val="1200"/>
                  </a:spcAft>
                </a:pPr>
                <a:endParaRPr lang="en-US" sz="2400" b="0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B6FA44B7-C595-475F-A0CD-57A091842EA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1" t="-3647" r="-4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1F72EF5C-D115-4D7D-8072-02614DC96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Variational methods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62F52D-D701-4A6D-A2D8-EF45D28F00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26795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0A8642AD-8E36-4113-B943-4C4AA56C7E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Common to use logarithmic barrier functions with Newton-like iterative methods </a:t>
                </a:r>
              </a:p>
              <a:p>
                <a:r>
                  <a:rPr lang="en-US" dirty="0"/>
                  <a:t>One problem: Trajectory space is infinite-dimensional. Solution:</a:t>
                </a:r>
              </a:p>
              <a:p>
                <a:pPr lvl="1"/>
                <a:r>
                  <a:rPr lang="en-US" dirty="0"/>
                  <a:t>Direct methods: </a:t>
                </a:r>
              </a:p>
              <a:p>
                <a:pPr lvl="2"/>
                <a:r>
                  <a:rPr lang="en-US" dirty="0"/>
                  <a:t>Restrict to finite-dimensional subspace,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π</m:t>
                        </m:r>
                        <m:r>
                          <m:rPr>
                            <m:nor/>
                          </m:rPr>
                          <a:rPr lang="en-US" dirty="0"/>
                          <m:t> </m:t>
                        </m:r>
                      </m:e>
                    </m:acc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∑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=0 </m:t>
                        </m:r>
                      </m:sub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dirty="0"/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dirty="0"/>
                  <a:t> are some basis functions (e.g. piecewise linear interpolation uses PWL basis functions)</a:t>
                </a:r>
              </a:p>
              <a:p>
                <a:pPr lvl="2"/>
                <a:r>
                  <a:rPr lang="en-US" dirty="0"/>
                  <a:t>Requires numerical integration approximations for the trajectory combined with optimizers like conjugate gradient descent</a:t>
                </a:r>
              </a:p>
              <a:p>
                <a:pPr lvl="1"/>
                <a:r>
                  <a:rPr lang="en-US" dirty="0"/>
                  <a:t>Indirect methods: use </a:t>
                </a:r>
                <a:r>
                  <a:rPr lang="en-US" dirty="0" err="1"/>
                  <a:t>Pontryagin’s</a:t>
                </a:r>
                <a:r>
                  <a:rPr lang="en-US" dirty="0"/>
                  <a:t> minimum principle that gives optimality conditions for trajectory optimization problem</a:t>
                </a:r>
              </a:p>
              <a:p>
                <a:pPr lvl="2"/>
                <a:r>
                  <a:rPr lang="en-US" dirty="0"/>
                  <a:t>Requires solving boundary-value problems of ODEs, that can be approximated numerically</a:t>
                </a:r>
              </a:p>
              <a:p>
                <a:pPr marL="914400" lvl="2" indent="0">
                  <a:buNone/>
                </a:pPr>
                <a:endParaRPr lang="en-US" dirty="0"/>
              </a:p>
              <a:p>
                <a:pPr lvl="2"/>
                <a:endParaRPr lang="en-US" dirty="0"/>
              </a:p>
              <a:p>
                <a:pPr lvl="2"/>
                <a:endParaRPr lang="en-US" dirty="0"/>
              </a:p>
              <a:p>
                <a:pPr marL="41148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0A8642AD-8E36-4113-B943-4C4AA56C7E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1" t="-2945" b="-3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34508C80-BE85-4775-BE72-497B26BBE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Variational methods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0B3C8E-FA3B-4981-8A5C-8B6F3847C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44285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18B40528-E7AA-447C-A40B-C22A0DE60C6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Variational methods may get stuck in local optima, graph-search methods try to do global search</a:t>
                </a:r>
              </a:p>
              <a:p>
                <a:r>
                  <a:rPr lang="en-US" dirty="0"/>
                  <a:t>Configuration space is represented as a graph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is a set of selected discrete configurations,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/>
                  <a:t> is a set of edges, where each edge is labeled by the path segment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 that the edge represents.</a:t>
                </a:r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dirty="0"/>
                  <a:t>, then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endParaRPr lang="en-US" b="0" dirty="0"/>
              </a:p>
              <a:p>
                <a:r>
                  <a:rPr lang="en-US" dirty="0"/>
                  <a:t>Feasible path can be found by concatenating feasible edges</a:t>
                </a:r>
              </a:p>
              <a:p>
                <a:r>
                  <a:rPr lang="en-US" dirty="0"/>
                  <a:t>Does require discretization of the configuration/state space!</a:t>
                </a:r>
              </a:p>
              <a:p>
                <a:pPr lvl="1"/>
                <a:r>
                  <a:rPr lang="en-US" dirty="0"/>
                  <a:t>Hand-crafted lane graphs</a:t>
                </a:r>
                <a:r>
                  <a:rPr lang="en-US" baseline="30000" dirty="0"/>
                  <a:t>2</a:t>
                </a:r>
              </a:p>
              <a:p>
                <a:pPr lvl="1"/>
                <a:r>
                  <a:rPr lang="en-US" dirty="0"/>
                  <a:t>Geometric representations</a:t>
                </a:r>
              </a:p>
              <a:p>
                <a:pPr lvl="1"/>
                <a:r>
                  <a:rPr lang="en-US" dirty="0"/>
                  <a:t>Sampling-based discretization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18B40528-E7AA-447C-A40B-C22A0DE60C6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1" t="-2945" r="-365" b="-7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253FB89B-44E4-4599-986B-9424FD14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Graph-search-methods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A0E697-09B0-46F1-A907-A118B8DF40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EA85C6-7725-4EB9-AFFD-833700A7A6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94" t="2978" r="5100" b="1915"/>
          <a:stretch/>
        </p:blipFill>
        <p:spPr>
          <a:xfrm>
            <a:off x="8840508" y="3574915"/>
            <a:ext cx="3184811" cy="2178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5173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5B0B1EF-85A6-49D5-9FA6-B2EA3CF308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geometric representations</a:t>
            </a:r>
            <a:r>
              <a:rPr lang="en-US" baseline="30000" dirty="0"/>
              <a:t>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19E03A-11E6-4A72-B04D-9F0C1AC2AF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73ADE8-DB24-491A-BCBD-F1D82BCC67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792" r="49160" b="52979"/>
          <a:stretch/>
        </p:blipFill>
        <p:spPr>
          <a:xfrm>
            <a:off x="224621" y="1119762"/>
            <a:ext cx="3010711" cy="322471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97F796F-7826-450A-99B2-617CD05B1419}"/>
              </a:ext>
            </a:extLst>
          </p:cNvPr>
          <p:cNvSpPr txBox="1"/>
          <p:nvPr/>
        </p:nvSpPr>
        <p:spPr>
          <a:xfrm>
            <a:off x="224621" y="4553977"/>
            <a:ext cx="1848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Voronoi diagrams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DB7A07-F28F-45FC-95AB-2EC22BB13D12}"/>
              </a:ext>
            </a:extLst>
          </p:cNvPr>
          <p:cNvSpPr txBox="1"/>
          <p:nvPr/>
        </p:nvSpPr>
        <p:spPr>
          <a:xfrm>
            <a:off x="3288678" y="4539568"/>
            <a:ext cx="2146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Occupancy Grid Map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E1483BF-FC13-47D5-BB25-5020E90E46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433" r="866" b="60680"/>
          <a:stretch/>
        </p:blipFill>
        <p:spPr>
          <a:xfrm>
            <a:off x="3288678" y="1432484"/>
            <a:ext cx="2587558" cy="269655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9F045DC-C007-4BC4-9EDB-1AAC53F1D8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964" t="51773" r="70460" b="1899"/>
          <a:stretch/>
        </p:blipFill>
        <p:spPr>
          <a:xfrm>
            <a:off x="5876236" y="1362467"/>
            <a:ext cx="1311651" cy="317710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9C28D66-7FEB-45B9-81E2-24EFA6C4C537}"/>
              </a:ext>
            </a:extLst>
          </p:cNvPr>
          <p:cNvSpPr txBox="1"/>
          <p:nvPr/>
        </p:nvSpPr>
        <p:spPr>
          <a:xfrm>
            <a:off x="6111310" y="4539617"/>
            <a:ext cx="10765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Cost Map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C68F435-F104-466C-820E-08C1AF2719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207" t="53183" r="4610" b="2232"/>
          <a:stretch/>
        </p:blipFill>
        <p:spPr>
          <a:xfrm>
            <a:off x="7422961" y="1367581"/>
            <a:ext cx="2071834" cy="305754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39532B0-BF4D-4B46-9055-CF61DC11F314}"/>
              </a:ext>
            </a:extLst>
          </p:cNvPr>
          <p:cNvSpPr txBox="1"/>
          <p:nvPr/>
        </p:nvSpPr>
        <p:spPr>
          <a:xfrm>
            <a:off x="7701809" y="4544682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State Lattice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87899D1-D7FD-4BFA-BCE2-2823639D71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9001242" y="2178986"/>
            <a:ext cx="3215962" cy="127631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EAF3AED-60D0-4108-9645-7C9707005D6F}"/>
              </a:ext>
            </a:extLst>
          </p:cNvPr>
          <p:cNvSpPr txBox="1"/>
          <p:nvPr/>
        </p:nvSpPr>
        <p:spPr>
          <a:xfrm>
            <a:off x="10057524" y="4553977"/>
            <a:ext cx="1769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Driving Corridors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C070A8C-A09F-4B04-AE54-D8B24A9589E9}"/>
              </a:ext>
            </a:extLst>
          </p:cNvPr>
          <p:cNvSpPr txBox="1"/>
          <p:nvPr/>
        </p:nvSpPr>
        <p:spPr>
          <a:xfrm>
            <a:off x="224621" y="5235543"/>
            <a:ext cx="115734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Several nice results or path planning using geometric representations, but usually computationally expensive!</a:t>
            </a:r>
          </a:p>
        </p:txBody>
      </p:sp>
    </p:spTree>
    <p:extLst>
      <p:ext uri="{BB962C8B-B14F-4D97-AF65-F5344CB8AC3E}">
        <p14:creationId xmlns:p14="http://schemas.microsoft.com/office/powerpoint/2010/main" val="16361534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D039316-757E-4A12-9664-0B722F49FAF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Typical constraints (differential, holonomic) are usually very difficult to obtain at real-time through sensors</a:t>
                </a:r>
              </a:p>
              <a:p>
                <a:r>
                  <a:rPr lang="en-US" dirty="0"/>
                  <a:t>Sampling-based methods explore reachability of free configuration space by trying to apply controls (steering) and checking for collisions</a:t>
                </a:r>
              </a:p>
              <a:p>
                <a:r>
                  <a:rPr lang="en-US" dirty="0"/>
                  <a:t>Main purpose of these methods is to construct a roadmap, and use it for planning</a:t>
                </a:r>
              </a:p>
              <a:p>
                <a:r>
                  <a:rPr lang="en-US" dirty="0"/>
                  <a:t>Steering functions: </a:t>
                </a:r>
              </a:p>
              <a:p>
                <a:pPr lvl="1"/>
                <a:r>
                  <a:rPr lang="en-US" sz="2400" dirty="0"/>
                  <a:t>Random : returns a path obtained by applying a random steering command</a:t>
                </a:r>
              </a:p>
              <a:p>
                <a:pPr lvl="1"/>
                <a:r>
                  <a:rPr lang="en-US" sz="2400" dirty="0"/>
                  <a:t>Heuristic: tries to guide vehicle from point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400" dirty="0"/>
                  <a:t> to point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sz="2400" dirty="0"/>
              </a:p>
              <a:p>
                <a:pPr lvl="1"/>
                <a:r>
                  <a:rPr lang="en-US" sz="2400" dirty="0"/>
                  <a:t>Exact: computes exact path that takes vehicle from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to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sz="2400" dirty="0"/>
              </a:p>
              <a:p>
                <a:pPr lvl="1"/>
                <a:r>
                  <a:rPr lang="en-US" sz="2400" dirty="0"/>
                  <a:t>Optimal: Returns an optimal exact path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D039316-757E-4A12-9664-0B722F49FAF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25" t="-3226" r="-782" b="-19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28385FF2-6B51-40B3-92B6-6881C65B8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Sampling-based methods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79CC95-EFCD-478D-935F-DF3DC23EB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90579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92EA0AED-7EA4-41F3-A9FE-C49617B61C0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≔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𝑖𝑛𝑖𝑡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∪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sample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;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∅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b="1" dirty="0"/>
                  <a:t>for</a:t>
                </a:r>
                <a:r>
                  <a:rPr lang="en-US" b="0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b="0" dirty="0"/>
              </a:p>
              <a:p>
                <a:pPr marL="228600" lvl="1" indent="0">
                  <a:buNone/>
                </a:pPr>
                <a:r>
                  <a:rPr lang="en-US" b="0" dirty="0"/>
                  <a:t> </a:t>
                </a:r>
                <a:r>
                  <a:rPr lang="en-US" b="1" dirty="0"/>
                  <a:t>for</a:t>
                </a:r>
                <a:r>
                  <a:rPr lang="en-US" b="0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𝐼𝑛𝑡𝑒𝑟𝑒𝑠𝑡𝑖𝑛𝑔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0" dirty="0"/>
              </a:p>
              <a:p>
                <a:pPr marL="685800" lvl="2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steer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marL="685800" lvl="2" indent="0">
                  <a:buNone/>
                </a:pPr>
                <a:r>
                  <a:rPr lang="en-US" b="1" dirty="0"/>
                  <a:t>if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no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_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collision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</m:d>
                  </m:oMath>
                </a14:m>
                <a:endParaRPr lang="en-US" b="1" dirty="0"/>
              </a:p>
              <a:p>
                <a:pPr marL="685800" lvl="2" indent="0">
                  <a:buNone/>
                </a:pPr>
                <a:r>
                  <a:rPr lang="en-US" b="1" dirty="0"/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 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∪</m:t>
                    </m:r>
                    <m:d>
                      <m:dPr>
                        <m:begChr m:val="{"/>
                        <m:endChr m:val="}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</m:d>
                      </m:e>
                    </m:d>
                  </m:oMath>
                </a14:m>
                <a:endParaRPr lang="en-US" b="0" dirty="0"/>
              </a:p>
              <a:p>
                <a:pPr marL="685800" lvl="2" indent="0">
                  <a:buNone/>
                </a:pPr>
                <a:r>
                  <a:rPr lang="en-US" b="1" dirty="0"/>
                  <a:t>endif</a:t>
                </a:r>
              </a:p>
              <a:p>
                <a:pPr marL="228600" lvl="1" indent="0">
                  <a:buNone/>
                </a:pPr>
                <a:r>
                  <a:rPr lang="en-US" b="1" dirty="0"/>
                  <a:t>end</a:t>
                </a:r>
              </a:p>
              <a:p>
                <a:pPr marL="0" indent="0">
                  <a:buNone/>
                </a:pPr>
                <a:r>
                  <a:rPr lang="en-US" b="1" dirty="0"/>
                  <a:t>End</a:t>
                </a:r>
              </a:p>
              <a:p>
                <a:pPr marL="0" indent="0">
                  <a:buNone/>
                </a:pPr>
                <a:r>
                  <a:rPr lang="en-US" b="1" dirty="0"/>
                  <a:t>return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92EA0AED-7EA4-41F3-A9FE-C49617B61C0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2" b="-29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BF825C00-9939-483E-BDDC-F6ADC10A0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Probabilistic Roadmap (PRM) Construction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CF8F19-3F3C-481D-9F80-6A71BFEAE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C7DE5F8-C7A0-42C1-BE7B-B82C81C994BB}"/>
              </a:ext>
            </a:extLst>
          </p:cNvPr>
          <p:cNvSpPr/>
          <p:nvPr/>
        </p:nvSpPr>
        <p:spPr>
          <a:xfrm>
            <a:off x="5569527" y="1961805"/>
            <a:ext cx="2685011" cy="822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Sample: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Return points on a grid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Random samples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8C52D8C7-A2F8-42B4-926A-E4B6B4E6D3F1}"/>
                  </a:ext>
                </a:extLst>
              </p:cNvPr>
              <p:cNvSpPr/>
              <p:nvPr/>
            </p:nvSpPr>
            <p:spPr>
              <a:xfrm>
                <a:off x="5569527" y="3135501"/>
                <a:ext cx="2685011" cy="163483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dirty="0"/>
                  <a:t>Interesting: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-nearest neighbors using appropriate distance function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Points within a ball of radius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dirty="0"/>
                  <a:t> around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8C52D8C7-A2F8-42B4-926A-E4B6B4E6D3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9527" y="3135501"/>
                <a:ext cx="2685011" cy="1634836"/>
              </a:xfrm>
              <a:prstGeom prst="rect">
                <a:avLst/>
              </a:prstGeom>
              <a:blipFill>
                <a:blip r:embed="rId3"/>
                <a:stretch>
                  <a:fillRect l="-1810" t="-4797" b="-84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9BD5F262-55BE-442F-AC3D-B3528AE08004}"/>
              </a:ext>
            </a:extLst>
          </p:cNvPr>
          <p:cNvSpPr/>
          <p:nvPr/>
        </p:nvSpPr>
        <p:spPr>
          <a:xfrm>
            <a:off x="9389225" y="2466109"/>
            <a:ext cx="2288772" cy="16348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Trajectory plan:  Use Dijkstra’s shortest-path algorithm on the resulting roadmap</a:t>
            </a:r>
          </a:p>
        </p:txBody>
      </p:sp>
    </p:spTree>
    <p:extLst>
      <p:ext uri="{BB962C8B-B14F-4D97-AF65-F5344CB8AC3E}">
        <p14:creationId xmlns:p14="http://schemas.microsoft.com/office/powerpoint/2010/main" val="8047499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5583AA8-209F-4F99-B129-43A0518AF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Route planning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3CC355-B6C4-4EA6-BF9D-3F307344D7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D1902E96-389F-41CF-A13B-318E5F485D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681" y="1332703"/>
            <a:ext cx="11699087" cy="4351338"/>
          </a:xfrm>
        </p:spPr>
        <p:txBody>
          <a:bodyPr/>
          <a:lstStyle/>
          <a:p>
            <a:r>
              <a:rPr lang="en-US" dirty="0"/>
              <a:t>Represent road network/topology as a directed graph</a:t>
            </a:r>
          </a:p>
          <a:p>
            <a:pPr lvl="1"/>
            <a:r>
              <a:rPr lang="en-US" dirty="0"/>
              <a:t>Nodes represent way-points</a:t>
            </a:r>
          </a:p>
          <a:p>
            <a:pPr lvl="1"/>
            <a:r>
              <a:rPr lang="en-US" dirty="0"/>
              <a:t>Edges represent a cost of traveling between nodes</a:t>
            </a:r>
          </a:p>
          <a:p>
            <a:r>
              <a:rPr lang="en-US" dirty="0"/>
              <a:t>Cost can represent time, distance, fuel economy, a weighted combination of some of these, etc.</a:t>
            </a:r>
          </a:p>
          <a:p>
            <a:r>
              <a:rPr lang="en-US" dirty="0"/>
              <a:t>Simplest solutions based on Dijkstra’s shortest-path or A* search algorithms</a:t>
            </a:r>
          </a:p>
          <a:p>
            <a:pPr lvl="1"/>
            <a:r>
              <a:rPr lang="en-US" dirty="0"/>
              <a:t>In practice, these do not scale well</a:t>
            </a:r>
          </a:p>
          <a:p>
            <a:pPr lvl="1"/>
            <a:r>
              <a:rPr lang="en-US" dirty="0"/>
              <a:t>Lots of different algorithms proposed in the literature</a:t>
            </a:r>
            <a:r>
              <a:rPr lang="en-US" baseline="30000" dirty="0"/>
              <a:t>5</a:t>
            </a:r>
          </a:p>
          <a:p>
            <a:pPr marL="411480" lvl="1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9044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21F0212-E1B5-4277-B124-E3CA8B3447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Once we have a roadmap, how do we find the best path in the roadmap?</a:t>
            </a:r>
          </a:p>
          <a:p>
            <a:r>
              <a:rPr lang="en-US" dirty="0"/>
              <a:t>Dijkstra’s shortest path algorithm: uses best first search to build a tree representing shortest paths from a given source to all other vertices in the graph</a:t>
            </a:r>
          </a:p>
          <a:p>
            <a:r>
              <a:rPr lang="en-US" dirty="0"/>
              <a:t>We typically need a path to only a single vertex (in the goal set), in this case a heuristic can be used to guide the search process</a:t>
            </a:r>
          </a:p>
          <a:p>
            <a:r>
              <a:rPr lang="en-US" dirty="0"/>
              <a:t>Most prominent heuristic search algorithm is A*</a:t>
            </a:r>
          </a:p>
          <a:p>
            <a:r>
              <a:rPr lang="en-US" dirty="0"/>
              <a:t>Shown to be optimally efficient if heuristic function is admissible (never overestimates the cost)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2DA288C-4698-4BB1-8F5E-D9A11AC8E0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Heuristic search A*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9EAB98-4F2E-48EF-B30F-484662298E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40995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349BE388-4E0E-4F48-9CAE-55FAC79BA6B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Constructs tree of paths from initial node, expanding paths one step at a time, till one of the path reaches the goal</a:t>
                </a:r>
              </a:p>
              <a:p>
                <a:r>
                  <a:rPr lang="en-US" dirty="0"/>
                  <a:t>In each iteration, A* determines which partial path to expand based on an estimate of the cost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It selects the path that minimizes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where,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dirty="0"/>
                  <a:t>. 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= cost of path from start node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, 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= estimate of the cheapest cost to go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to the goal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/>
                  <a:t>: heuristic function 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</a:t>
                </a:r>
                <a:r>
                  <a:rPr lang="en-US" i="1" dirty="0"/>
                  <a:t>admissible</a:t>
                </a:r>
                <a:r>
                  <a:rPr lang="en-US" dirty="0"/>
                  <a:t>, if it never over-estimates actual cost to get to the goal</a:t>
                </a:r>
              </a:p>
              <a:p>
                <a:r>
                  <a:rPr lang="en-US" dirty="0"/>
                  <a:t>Dijkstra’s shortest path: special case of A*, 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349BE388-4E0E-4F48-9CAE-55FAC79BA6B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1" t="-29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2386606B-EA7E-4B34-8415-3D49B54929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A* works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CABD5C-CBFF-48EA-99BE-064F87A75B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3580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31FEE2B-DD7F-4651-9C34-7DB3E6936E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A* implementation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499223-EDCD-4613-ACAC-9161A9E788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32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1">
                <a:extLst>
                  <a:ext uri="{FF2B5EF4-FFF2-40B4-BE49-F238E27FC236}">
                    <a16:creationId xmlns:a16="http://schemas.microsoft.com/office/drawing/2014/main" id="{A14A8C5E-5EBD-4936-8495-40FC6E73951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38119" y="2089150"/>
                <a:ext cx="5908681" cy="3559172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000" b="1" i="0" dirty="0">
                    <a:latin typeface="Cambria Math" panose="02040503050406030204" pitchFamily="18" charset="0"/>
                  </a:rPr>
                  <a:t>A* (Graph G(V, E),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𝑠𝑟𝑐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𝑑𝑒𝑠𝑡</m:t>
                    </m:r>
                  </m:oMath>
                </a14:m>
                <a:r>
                  <a:rPr lang="en-US" sz="2000" b="1" dirty="0">
                    <a:latin typeface="Cambria Math" panose="02040503050406030204" pitchFamily="18" charset="0"/>
                  </a:rPr>
                  <a:t>)</a:t>
                </a:r>
              </a:p>
              <a:p>
                <a:pPr marL="228600" lvl="1" indent="0">
                  <a:buNone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𝑜𝑝𝑒𝑛</m:t>
                    </m:r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𝑠𝑟𝑐</m:t>
                        </m:r>
                      </m:e>
                    </m:d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r>
                  <a:rPr lang="en-US" sz="2000" b="0" i="0" dirty="0">
                    <a:latin typeface="Cambria Math" panose="02040503050406030204" pitchFamily="18" charset="0"/>
                  </a:rPr>
                  <a:t> </a:t>
                </a:r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Cambria Math" panose="02040503050406030204" pitchFamily="18" charset="0"/>
                  </a:rPr>
                  <a:t>/* newly discovered nodes, not yet explored */</a:t>
                </a:r>
              </a:p>
              <a:p>
                <a:pPr marL="228600" lvl="1" indent="0">
                  <a:buNone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𝑐𝑙𝑜𝑠𝑒𝑑</m:t>
                    </m:r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∅</m:t>
                    </m:r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Cambria Math" panose="02040503050406030204" pitchFamily="18" charset="0"/>
                  </a:rPr>
                  <a:t>/* already evaluated nodes */</a:t>
                </a:r>
              </a:p>
              <a:p>
                <a:pPr marL="228600" lvl="1" indent="0">
                  <a:buNone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𝑝𝑟𝑒𝑣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𝑠𝑟𝑐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 ⊥;</m:t>
                    </m:r>
                  </m:oMath>
                </a14:m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Cambria Math" panose="02040503050406030204" pitchFamily="18" charset="0"/>
                  </a:rPr>
                  <a:t> /* best predecessor node so far */ </a:t>
                </a:r>
                <a:endParaRPr lang="en-US" sz="1400" b="0" i="1" dirty="0">
                  <a:latin typeface="Cambria Math" panose="02040503050406030204" pitchFamily="18" charset="0"/>
                </a:endParaRPr>
              </a:p>
              <a:p>
                <a:pPr marL="228600" lvl="1" indent="0">
                  <a:buNone/>
                </a:pPr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Cambria Math" panose="02040503050406030204" pitchFamily="18" charset="0"/>
                  </a:rPr>
                  <a:t> /*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begChr m:val="["/>
                        <m:endChr m:val="]"/>
                        <m:ctrlPr>
                          <a:rPr lang="en-US" sz="1400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sz="1400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sz="1400" b="0" dirty="0">
                    <a:solidFill>
                      <a:schemeClr val="bg1">
                        <a:lumMod val="65000"/>
                      </a:schemeClr>
                    </a:solidFill>
                    <a:latin typeface="Cambria Math" panose="02040503050406030204" pitchFamily="18" charset="0"/>
                  </a:rPr>
                  <a:t>  cost of reaching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sz="1400" b="0" dirty="0">
                    <a:solidFill>
                      <a:schemeClr val="bg1">
                        <a:lumMod val="65000"/>
                      </a:schemeClr>
                    </a:solidFill>
                    <a:latin typeface="Cambria Math" panose="02040503050406030204" pitchFamily="18" charset="0"/>
                  </a:rPr>
                  <a:t> from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𝑠𝑟𝑐</m:t>
                    </m:r>
                    <m:r>
                      <a:rPr lang="en-US" sz="1400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400" b="0" dirty="0">
                    <a:solidFill>
                      <a:schemeClr val="bg1">
                        <a:lumMod val="65000"/>
                      </a:schemeClr>
                    </a:solidFill>
                    <a:latin typeface="Cambria Math" panose="02040503050406030204" pitchFamily="18" charset="0"/>
                  </a:rPr>
                  <a:t>*/</a:t>
                </a:r>
              </a:p>
              <a:p>
                <a:pPr marL="228600" lvl="2" indent="0">
                  <a:buNone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=∞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r>
                  <a:rPr lang="en-US" sz="2000" b="0" dirty="0"/>
                  <a:t>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𝑠𝑟𝑐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=0;</m:t>
                    </m:r>
                  </m:oMath>
                </a14:m>
                <a:endParaRPr lang="en-US" sz="2000" b="0" dirty="0">
                  <a:latin typeface="Cambria Math" panose="02040503050406030204" pitchFamily="18" charset="0"/>
                </a:endParaRPr>
              </a:p>
              <a:p>
                <a:pPr marL="228600" lvl="2" indent="0">
                  <a:buNone/>
                </a:pPr>
                <a:r>
                  <a:rPr lang="en-US" sz="1400" b="0" dirty="0">
                    <a:solidFill>
                      <a:schemeClr val="bg1">
                        <a:lumMod val="65000"/>
                      </a:schemeClr>
                    </a:solidFill>
                    <a:latin typeface="Cambria Math" panose="02040503050406030204" pitchFamily="18" charset="0"/>
                  </a:rPr>
                  <a:t>/*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begChr m:val="["/>
                        <m:endChr m:val="]"/>
                        <m:ctrlPr>
                          <a:rPr lang="en-US" sz="1400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sz="1400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sz="1400" b="0" dirty="0">
                    <a:solidFill>
                      <a:schemeClr val="bg1">
                        <a:lumMod val="65000"/>
                      </a:schemeClr>
                    </a:solidFill>
                    <a:latin typeface="Cambria Math" panose="02040503050406030204" pitchFamily="18" charset="0"/>
                  </a:rPr>
                  <a:t> estimate of reaching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𝑑𝑒𝑠𝑡</m:t>
                    </m:r>
                    <m:r>
                      <a:rPr lang="en-US" sz="1400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400" b="0" dirty="0">
                    <a:solidFill>
                      <a:schemeClr val="bg1">
                        <a:lumMod val="65000"/>
                      </a:schemeClr>
                    </a:solidFill>
                    <a:latin typeface="Cambria Math" panose="02040503050406030204" pitchFamily="18" charset="0"/>
                  </a:rPr>
                  <a:t>from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𝑠𝑟𝑐</m:t>
                    </m:r>
                  </m:oMath>
                </a14:m>
                <a:r>
                  <a:rPr lang="en-US" sz="1400" b="0" dirty="0">
                    <a:solidFill>
                      <a:schemeClr val="bg1">
                        <a:lumMod val="65000"/>
                      </a:schemeClr>
                    </a:solidFill>
                    <a:latin typeface="Cambria Math" panose="02040503050406030204" pitchFamily="18" charset="0"/>
                  </a:rPr>
                  <a:t> via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sz="1400" b="0" dirty="0">
                    <a:solidFill>
                      <a:schemeClr val="bg1">
                        <a:lumMod val="65000"/>
                      </a:schemeClr>
                    </a:solidFill>
                    <a:latin typeface="Cambria Math" panose="02040503050406030204" pitchFamily="18" charset="0"/>
                  </a:rPr>
                  <a:t> */</a:t>
                </a:r>
              </a:p>
              <a:p>
                <a:pPr marL="228600" lvl="2" indent="0">
                  <a:buNone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=∞;</m:t>
                    </m:r>
                  </m:oMath>
                </a14:m>
                <a:r>
                  <a:rPr lang="en-US" sz="2000" dirty="0"/>
                  <a:t> 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𝑠𝑟𝑐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𝑠𝑡𝑎𝑟𝑡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  <a:p>
                <a:pPr marL="228600" lvl="1" indent="0">
                  <a:buNone/>
                </a:pPr>
                <a:endParaRPr lang="en-US" sz="2000" b="1" i="1" dirty="0"/>
              </a:p>
              <a:p>
                <a:pPr marL="0" indent="0">
                  <a:buNone/>
                </a:pPr>
                <a:endParaRPr lang="en-US" sz="2000" b="1" dirty="0"/>
              </a:p>
            </p:txBody>
          </p:sp>
        </mc:Choice>
        <mc:Fallback>
          <p:sp>
            <p:nvSpPr>
              <p:cNvPr id="5" name="Content Placeholder 1">
                <a:extLst>
                  <a:ext uri="{FF2B5EF4-FFF2-40B4-BE49-F238E27FC236}">
                    <a16:creationId xmlns:a16="http://schemas.microsoft.com/office/drawing/2014/main" id="{A14A8C5E-5EBD-4936-8495-40FC6E73951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38119" y="2089150"/>
                <a:ext cx="5908681" cy="3559172"/>
              </a:xfrm>
              <a:blipFill>
                <a:blip r:embed="rId2"/>
                <a:stretch>
                  <a:fillRect l="-1032" t="-18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E908D1C-538E-4301-AF8D-02FA8AB786EF}"/>
                  </a:ext>
                </a:extLst>
              </p:cNvPr>
              <p:cNvSpPr/>
              <p:nvPr/>
            </p:nvSpPr>
            <p:spPr>
              <a:xfrm>
                <a:off x="6096000" y="314629"/>
                <a:ext cx="5634031" cy="603036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28600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1" smtClean="0">
                          <a:latin typeface="Cambria Math" panose="02040503050406030204" pitchFamily="18" charset="0"/>
                        </a:rPr>
                        <m:t>𝐰𝐡𝐢𝐥𝐞</m:t>
                      </m:r>
                      <m:r>
                        <a:rPr lang="en-US" sz="2000" b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𝑜𝑝𝑒𝑛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≠∅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  <a:p>
                <a:pPr marL="228600" lvl="1" indent="0">
                  <a:buNone/>
                  <a:tabLst>
                    <a:tab pos="457200" algn="l"/>
                  </a:tabLst>
                </a:pPr>
                <a:r>
                  <a:rPr lang="en-US" sz="2000" b="1" dirty="0"/>
                  <a:t>	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=</m:t>
                    </m:r>
                    <m:limLow>
                      <m:limLow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arg</m:t>
                        </m:r>
                        <m:r>
                          <a:rPr lang="en-US" sz="200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min</m:t>
                        </m:r>
                      </m:e>
                      <m:li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𝑜𝑝𝑒𝑛</m:t>
                        </m:r>
                      </m:lim>
                    </m:limLow>
                    <m:r>
                      <a:rPr lang="en-US" sz="20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000" dirty="0"/>
                  <a:t>; </a:t>
                </a:r>
              </a:p>
              <a:p>
                <a:pPr marL="228600" lvl="1" indent="0">
                  <a:buNone/>
                  <a:tabLst>
                    <a:tab pos="457200" algn="l"/>
                  </a:tabLst>
                </a:pPr>
                <a:r>
                  <a:rPr lang="en-US" sz="2000" dirty="0"/>
                  <a:t>	</a:t>
                </a:r>
                <a14:m>
                  <m:oMath xmlns:m="http://schemas.openxmlformats.org/officeDocument/2006/math">
                    <m:r>
                      <a:rPr lang="en-US" sz="2000" b="1" i="0" smtClean="0">
                        <a:latin typeface="Cambria Math" panose="02040503050406030204" pitchFamily="18" charset="0"/>
                      </a:rPr>
                      <m:t>𝐢𝐟</m:t>
                    </m:r>
                    <m:r>
                      <a:rPr lang="en-US" sz="2000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𝑑𝑒𝑠𝑡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1" i="0" dirty="0" smtClean="0">
                        <a:latin typeface="Cambria Math" panose="02040503050406030204" pitchFamily="18" charset="0"/>
                      </a:rPr>
                      <m:t>𝐫𝐞𝐭𝐮𝐫𝐧</m:t>
                    </m:r>
                  </m:oMath>
                </a14:m>
                <a:r>
                  <a:rPr lang="en-US" sz="2000" b="1" dirty="0"/>
                  <a:t>;</a:t>
                </a:r>
              </a:p>
              <a:p>
                <a:pPr marL="228600" lvl="1" indent="0">
                  <a:buNone/>
                  <a:tabLst>
                    <a:tab pos="457200" algn="l"/>
                  </a:tabLst>
                </a:pPr>
                <a:r>
                  <a:rPr lang="en-US" sz="2000" b="1" dirty="0"/>
                  <a:t>	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𝑜𝑝𝑒𝑛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𝑜𝑝𝑒𝑛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 −</m:t>
                    </m:r>
                    <m:d>
                      <m:dPr>
                        <m:begChr m:val="{"/>
                        <m:endChr m:val="}"/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𝑐𝑙𝑜𝑠𝑒𝑑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𝑐𝑙𝑜𝑠𝑒𝑑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∪</m:t>
                    </m:r>
                    <m:d>
                      <m:dPr>
                        <m:begChr m:val="{"/>
                        <m:endChr m:val="}"/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endParaRPr lang="en-US" sz="2000" i="1" dirty="0"/>
              </a:p>
              <a:p>
                <a:pPr marL="228600" lvl="1" indent="0">
                  <a:buNone/>
                  <a:tabLst>
                    <a:tab pos="457200" algn="l"/>
                  </a:tabLst>
                </a:pPr>
                <a:r>
                  <a:rPr lang="en-US" sz="2000" dirty="0"/>
                  <a:t>	</a:t>
                </a:r>
                <a14:m>
                  <m:oMath xmlns:m="http://schemas.openxmlformats.org/officeDocument/2006/math">
                    <m:r>
                      <a:rPr lang="en-US" sz="2000" b="1">
                        <a:latin typeface="Cambria Math" panose="02040503050406030204" pitchFamily="18" charset="0"/>
                      </a:rPr>
                      <m:t>𝐟𝐨𝐫</m:t>
                    </m:r>
                    <m:r>
                      <a:rPr lang="en-US" sz="2000" b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1">
                        <a:latin typeface="Cambria Math" panose="02040503050406030204" pitchFamily="18" charset="0"/>
                      </a:rPr>
                      <m:t>𝐞𝐚𝐜𝐡</m:t>
                    </m:r>
                    <m:r>
                      <a:rPr lang="en-US" sz="2000" b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. 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endParaRPr lang="en-US" sz="2000" i="1" dirty="0"/>
              </a:p>
              <a:p>
                <a:pPr marL="228600" lvl="1" indent="0">
                  <a:buNone/>
                  <a:tabLst>
                    <a:tab pos="457200" algn="l"/>
                  </a:tabLst>
                </a:pPr>
                <a:r>
                  <a:rPr lang="en-US" sz="2000" i="1" dirty="0"/>
                  <a:t>		</a:t>
                </a:r>
                <a14:m>
                  <m:oMath xmlns:m="http://schemas.openxmlformats.org/officeDocument/2006/math">
                    <m:r>
                      <a:rPr lang="en-US" sz="2000" b="1" i="0" dirty="0" smtClean="0">
                        <a:latin typeface="Cambria Math" panose="02040503050406030204" pitchFamily="18" charset="0"/>
                      </a:rPr>
                      <m:t>𝐢𝐟</m:t>
                    </m:r>
                    <m:r>
                      <a:rPr lang="en-US" sz="2000" b="1" i="0" dirty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2000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sz="2000" b="1" i="1" dirty="0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𝑐𝑙𝑜𝑠𝑒𝑑</m:t>
                        </m:r>
                      </m:e>
                    </m:d>
                    <m:r>
                      <a:rPr lang="en-US" sz="2000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1" i="0" dirty="0" smtClean="0">
                        <a:latin typeface="Cambria Math" panose="02040503050406030204" pitchFamily="18" charset="0"/>
                      </a:rPr>
                      <m:t>𝐜𝐨𝐧𝐭𝐢𝐧𝐮𝐞</m:t>
                    </m:r>
                    <m:r>
                      <a:rPr lang="en-US" sz="2000" b="1" i="1" dirty="0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r>
                  <a:rPr lang="en-US" sz="2000" i="1" dirty="0"/>
                  <a:t> </a:t>
                </a:r>
              </a:p>
              <a:p>
                <a:pPr marL="228600" lvl="1" indent="0">
                  <a:buNone/>
                  <a:tabLst>
                    <a:tab pos="457200" algn="l"/>
                  </a:tabLst>
                </a:pPr>
                <a:r>
                  <a:rPr lang="en-US" sz="2000" i="1" dirty="0"/>
                  <a:t>		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𝑡𝑒𝑚𝑝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𝑐𝑜𝑠𝑡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endParaRPr lang="en-US" sz="2000" b="0" i="1" dirty="0"/>
              </a:p>
              <a:p>
                <a:pPr marL="228600" lvl="1" indent="0">
                  <a:buNone/>
                  <a:tabLst>
                    <a:tab pos="457200" algn="l"/>
                  </a:tabLst>
                </a:pPr>
                <a:r>
                  <a:rPr lang="en-US" sz="2000" i="1" dirty="0"/>
                  <a:t>		</a:t>
                </a:r>
                <a14:m>
                  <m:oMath xmlns:m="http://schemas.openxmlformats.org/officeDocument/2006/math">
                    <m:r>
                      <a:rPr lang="en-US" sz="2000" b="1" i="0" smtClean="0">
                        <a:latin typeface="Cambria Math" panose="02040503050406030204" pitchFamily="18" charset="0"/>
                      </a:rPr>
                      <m:t>𝐢𝐟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∉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𝑜𝑝𝑒𝑛</m:t>
                        </m:r>
                      </m:e>
                    </m:d>
                  </m:oMath>
                </a14:m>
                <a:r>
                  <a:rPr lang="en-US" sz="2000" i="1" dirty="0"/>
                  <a:t> </a:t>
                </a:r>
              </a:p>
              <a:p>
                <a:pPr marL="228600" lvl="1" indent="0">
                  <a:buNone/>
                  <a:tabLst>
                    <a:tab pos="457200" algn="l"/>
                  </a:tabLst>
                </a:pPr>
                <a:r>
                  <a:rPr lang="en-US" sz="2000" b="0" i="1" dirty="0"/>
                  <a:t>			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𝑜𝑝𝑒𝑛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𝑜𝑝𝑒𝑛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∪</m:t>
                    </m:r>
                    <m:d>
                      <m:dPr>
                        <m:begChr m:val="{"/>
                        <m:endChr m:val="}"/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endParaRPr lang="en-US" sz="2000" b="0" i="1" dirty="0"/>
              </a:p>
              <a:p>
                <a:pPr marL="228600" lvl="1" indent="0">
                  <a:buNone/>
                  <a:tabLst>
                    <a:tab pos="457200" algn="l"/>
                  </a:tabLst>
                </a:pPr>
                <a:r>
                  <a:rPr lang="en-US" sz="2000" i="1" dirty="0"/>
                  <a:t>		</a:t>
                </a:r>
                <a14:m>
                  <m:oMath xmlns:m="http://schemas.openxmlformats.org/officeDocument/2006/math">
                    <m:r>
                      <a:rPr lang="en-US" sz="2000" b="1" i="0" dirty="0" smtClean="0">
                        <a:latin typeface="Cambria Math" panose="02040503050406030204" pitchFamily="18" charset="0"/>
                      </a:rPr>
                      <m:t>𝐞𝐥𝐬𝐞𝐢𝐟</m:t>
                    </m:r>
                    <m:r>
                      <a:rPr lang="en-US" sz="2000" b="0" i="0" dirty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000" b="0" i="0" dirty="0" smtClean="0">
                            <a:latin typeface="Cambria Math" panose="02040503050406030204" pitchFamily="18" charset="0"/>
                          </a:rPr>
                          <m:t>temp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≥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</m:e>
                    </m:d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000" b="0" i="1" dirty="0">
                  <a:latin typeface="Cambria Math" panose="02040503050406030204" pitchFamily="18" charset="0"/>
                </a:endParaRPr>
              </a:p>
              <a:p>
                <a:pPr marL="228600" lvl="1" indent="0">
                  <a:buNone/>
                  <a:tabLst>
                    <a:tab pos="457200" algn="l"/>
                  </a:tabLst>
                </a:pPr>
                <a:r>
                  <a:rPr lang="en-US" sz="2000" b="1" dirty="0"/>
                  <a:t>			</a:t>
                </a:r>
                <a14:m>
                  <m:oMath xmlns:m="http://schemas.openxmlformats.org/officeDocument/2006/math">
                    <m:r>
                      <a:rPr lang="en-US" sz="2000" b="1" i="0" dirty="0" smtClean="0">
                        <a:latin typeface="Cambria Math" panose="02040503050406030204" pitchFamily="18" charset="0"/>
                      </a:rPr>
                      <m:t>𝐜𝐨𝐧𝐭𝐢𝐧𝐮𝐞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endParaRPr lang="en-US" sz="2000" b="0" dirty="0"/>
              </a:p>
              <a:p>
                <a:pPr marL="228600" lvl="1" indent="0">
                  <a:buNone/>
                  <a:tabLst>
                    <a:tab pos="457200" algn="l"/>
                    <a:tab pos="857250" algn="l"/>
                  </a:tabLst>
                </a:pPr>
                <a:r>
                  <a:rPr lang="en-US" sz="2000" b="1" dirty="0"/>
                  <a:t>			</a:t>
                </a:r>
                <a14:m>
                  <m:oMath xmlns:m="http://schemas.openxmlformats.org/officeDocument/2006/math">
                    <m:r>
                      <a:rPr lang="en-US" sz="2000" b="1" i="0" dirty="0" smtClean="0">
                        <a:latin typeface="Cambria Math" panose="02040503050406030204" pitchFamily="18" charset="0"/>
                      </a:rPr>
                      <m:t>𝐞𝐧𝐝</m:t>
                    </m:r>
                  </m:oMath>
                </a14:m>
                <a:endParaRPr lang="en-US" sz="2000" b="1" dirty="0"/>
              </a:p>
              <a:p>
                <a:pPr marL="228600" lvl="1" indent="0">
                  <a:buNone/>
                  <a:tabLst>
                    <a:tab pos="457200" algn="l"/>
                    <a:tab pos="857250" algn="l"/>
                  </a:tabLst>
                </a:pPr>
                <a:r>
                  <a:rPr lang="en-US" sz="2000" b="1" dirty="0"/>
                  <a:t>		</a:t>
                </a:r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</a:rPr>
                  <a:t>/* if you are here, it means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</a:rPr>
                  <a:t> is either a new open node or has 			   we just found a lower cost path to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</a:rPr>
                  <a:t> */</a:t>
                </a:r>
              </a:p>
              <a:p>
                <a:pPr marL="228600" lvl="1" indent="0">
                  <a:buNone/>
                  <a:tabLst>
                    <a:tab pos="457200" algn="l"/>
                  </a:tabLst>
                </a:pPr>
                <a:r>
                  <a:rPr lang="en-US" sz="2000" b="1" i="1" dirty="0"/>
                  <a:t>		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𝑝𝑟𝑒𝑣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endParaRPr lang="en-US" sz="2000" b="0" i="1" dirty="0">
                  <a:latin typeface="Cambria Math" panose="02040503050406030204" pitchFamily="18" charset="0"/>
                </a:endParaRPr>
              </a:p>
              <a:p>
                <a:pPr marL="228600" lvl="1" indent="0">
                  <a:buNone/>
                  <a:tabLst>
                    <a:tab pos="457200" algn="l"/>
                  </a:tabLst>
                </a:pPr>
                <a:r>
                  <a:rPr lang="en-US" sz="2000" b="0" dirty="0"/>
                  <a:t>		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𝑡𝑒𝑚𝑝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endParaRPr lang="en-US" sz="2000" b="0" i="1" dirty="0">
                  <a:latin typeface="Cambria Math" panose="02040503050406030204" pitchFamily="18" charset="0"/>
                </a:endParaRPr>
              </a:p>
              <a:p>
                <a:pPr marL="228600" lvl="1" indent="0">
                  <a:buNone/>
                  <a:tabLst>
                    <a:tab pos="457200" algn="l"/>
                  </a:tabLst>
                </a:pPr>
                <a:r>
                  <a:rPr lang="en-US" sz="2000" b="0" dirty="0"/>
                  <a:t>		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r>
                  <a:rPr lang="en-US" sz="2000" i="1" dirty="0"/>
                  <a:t> </a:t>
                </a:r>
              </a:p>
              <a:p>
                <a:pPr marL="228600" lvl="1" indent="0">
                  <a:buNone/>
                  <a:tabLst>
                    <a:tab pos="457200" algn="l"/>
                  </a:tabLst>
                </a:pPr>
                <a:r>
                  <a:rPr lang="en-US" sz="2000" b="1" i="1" dirty="0">
                    <a:latin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sz="2000" b="1" i="0" dirty="0" smtClean="0">
                        <a:latin typeface="Cambria Math" panose="02040503050406030204" pitchFamily="18" charset="0"/>
                      </a:rPr>
                      <m:t>𝐞𝐧</m:t>
                    </m:r>
                    <m:r>
                      <a:rPr lang="en-US" sz="2000" b="1" i="0" dirty="0">
                        <a:latin typeface="Cambria Math" panose="02040503050406030204" pitchFamily="18" charset="0"/>
                      </a:rPr>
                      <m:t>𝐝</m:t>
                    </m:r>
                  </m:oMath>
                </a14:m>
                <a:endParaRPr lang="en-US" sz="2000" b="1" dirty="0">
                  <a:latin typeface="Cambria Math" panose="02040503050406030204" pitchFamily="18" charset="0"/>
                </a:endParaRPr>
              </a:p>
              <a:p>
                <a:pPr marL="228600" lvl="1" indent="0">
                  <a:buNone/>
                  <a:tabLst>
                    <a:tab pos="457200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1" dirty="0">
                          <a:latin typeface="Cambria Math" panose="02040503050406030204" pitchFamily="18" charset="0"/>
                        </a:rPr>
                        <m:t>𝐞𝐧𝐝</m:t>
                      </m:r>
                    </m:oMath>
                  </m:oMathPara>
                </a14:m>
                <a:endParaRPr lang="en-US" sz="2000" b="1" dirty="0"/>
              </a:p>
            </p:txBody>
          </p:sp>
        </mc:Choice>
        <mc:Fallback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E908D1C-538E-4301-AF8D-02FA8AB786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314629"/>
                <a:ext cx="5634031" cy="603036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409147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5113364E-2382-4EDA-AA90-9F598B69F3F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Admissibility criterion forces A* to inspect all equally promising paths to find the optimal</a:t>
                </a:r>
              </a:p>
              <a:p>
                <a:r>
                  <a:rPr lang="en-US" dirty="0"/>
                  <a:t>Approximate shortest paths can be found by relaxing the admissibility criterion (i.e.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/>
                  <a:t> function)</a:t>
                </a:r>
              </a:p>
              <a:p>
                <a:pPr lvl="1"/>
                <a:r>
                  <a:rPr lang="en-US" dirty="0"/>
                  <a:t>This guarantees that the path found is no worse than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</m:d>
                  </m:oMath>
                </a14:m>
                <a:r>
                  <a:rPr lang="en-US" dirty="0"/>
                  <a:t> times the optimal path</a:t>
                </a:r>
              </a:p>
              <a:p>
                <a:r>
                  <a:rPr lang="en-US" dirty="0"/>
                  <a:t>Weighted A* variants involve defining a heuristic that is a function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/>
                  <a:t>. E.g. static weighted A* uses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&gt;1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5113364E-2382-4EDA-AA90-9F598B69F3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25" t="-2384" r="-14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61DE6250-5C7B-42A9-91D6-0FCCCC269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Weighted A*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AFF71F-BDFF-49C7-AE29-269D2E373D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755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B1C800D-5ACE-4E34-BF83-1C54CF312E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Real-time re-planning: D*, Focused D*, D* Lite: recompute shortest path anytime the underlying graph changes, making use of results from previous search</a:t>
            </a:r>
          </a:p>
          <a:p>
            <a:r>
              <a:rPr lang="en-US" dirty="0"/>
              <a:t>Anytime search algorithms: Quickly find a (possibly sub-optimal) path first, and continue to improve the solution if there is more computational time </a:t>
            </a:r>
          </a:p>
          <a:p>
            <a:pPr lvl="1"/>
            <a:r>
              <a:rPr lang="en-US" dirty="0"/>
              <a:t>Anytime A*: weighted heuristic that continues searching using cost of previously identified path as upper bound and admissible heuristic as lower bound</a:t>
            </a:r>
          </a:p>
          <a:p>
            <a:pPr lvl="1"/>
            <a:r>
              <a:rPr lang="en-US" dirty="0"/>
              <a:t>Other variants such as Anytime Repairing A*, Anytime Dynamic A* etc.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C6FBECF-2A69-4CB8-9289-B749CE7B58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Many variants of A*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2486D6-5E38-4A1F-ACDD-C119B6DD51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77935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1579B70-6464-40D3-AA2F-7D819393A8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681" y="1332702"/>
            <a:ext cx="5776919" cy="4385710"/>
          </a:xfrm>
        </p:spPr>
        <p:txBody>
          <a:bodyPr>
            <a:normAutofit/>
          </a:bodyPr>
          <a:lstStyle/>
          <a:p>
            <a:r>
              <a:rPr lang="en-US" sz="2000" dirty="0"/>
              <a:t>RRT one of a family of algorithms based on incremental sampling, i.e. when you do not want to a priori build the entire roadmap</a:t>
            </a:r>
          </a:p>
          <a:p>
            <a:r>
              <a:rPr lang="en-US" sz="2000" dirty="0"/>
              <a:t>Also known as single-query PRMs</a:t>
            </a:r>
          </a:p>
          <a:p>
            <a:r>
              <a:rPr lang="en-US" sz="2000" dirty="0"/>
              <a:t>Very fast algorithm, allows on-the-fly construction of paths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82AAA20-7642-4BB9-9F8D-4E1DAB5A3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Rapidly Exploring Random Trees (RRTs)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A12DAB-1E80-4C47-B5E5-559DE3506A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35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1">
                <a:extLst>
                  <a:ext uri="{FF2B5EF4-FFF2-40B4-BE49-F238E27FC236}">
                    <a16:creationId xmlns:a16="http://schemas.microsoft.com/office/drawing/2014/main" id="{3DDDCCFD-5BB5-4C65-A292-30068FF0A67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39134" y="1332702"/>
                <a:ext cx="6152866" cy="438571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200" marR="0" indent="-4572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FF9B9B"/>
                  </a:buClr>
                  <a:buSzPct val="80000"/>
                  <a:buFont typeface="Wingdings 3" panose="05040102010807070707" pitchFamily="18" charset="2"/>
                  <a:buChar char="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marR="0" indent="-27432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A3A3"/>
                  </a:buClr>
                  <a:buSzPct val="75000"/>
                  <a:buFont typeface="Wingdings 3" panose="05040102010807070707" pitchFamily="18" charset="2"/>
                  <a:buChar char="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marR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9797"/>
                  </a:buClr>
                  <a:buSzPct val="70000"/>
                  <a:buFont typeface="Wingdings 3" panose="05040102010807070707" pitchFamily="18" charset="2"/>
                  <a:buChar char="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marR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9B9B"/>
                  </a:buClr>
                  <a:buSzPct val="65000"/>
                  <a:buFont typeface="Wingdings 3" panose="05040102010807070707" pitchFamily="18" charset="2"/>
                  <a:buChar char="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marR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9B9B"/>
                  </a:buClr>
                  <a:buSzPct val="60000"/>
                  <a:buFont typeface="Wingdings 3" panose="05040102010807070707" pitchFamily="18" charset="2"/>
                  <a:buChar char="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≔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𝑖𝑛𝑖𝑡</m:t>
                        </m:r>
                      </m:sub>
                    </m:sSub>
                  </m:oMath>
                </a14:m>
                <a:r>
                  <a:rPr lang="en-US" sz="1800" b="0" dirty="0"/>
                  <a:t> </a:t>
                </a:r>
                <a:r>
                  <a:rPr lang="en-US" sz="1800" b="0" dirty="0">
                    <a:solidFill>
                      <a:schemeClr val="accent1"/>
                    </a:solidFill>
                  </a:rPr>
                  <a:t>// 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1800" b="0" dirty="0">
                    <a:solidFill>
                      <a:schemeClr val="accent1"/>
                    </a:solidFill>
                  </a:rPr>
                  <a:t> is a tree </a:t>
                </a:r>
                <a:endParaRPr lang="en-US" sz="1800" b="0" dirty="0"/>
              </a:p>
              <a:p>
                <a:pPr marL="0" indent="0">
                  <a:buNone/>
                </a:pPr>
                <a:r>
                  <a:rPr lang="en-US" sz="1800" b="1" dirty="0"/>
                  <a:t>for </a:t>
                </a:r>
                <a14:m>
                  <m:oMath xmlns:m="http://schemas.openxmlformats.org/officeDocument/2006/math"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=1 </m:t>
                    </m:r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𝑡𝑜</m:t>
                    </m:r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endParaRPr lang="en-US" sz="1800" b="1" dirty="0"/>
              </a:p>
              <a:p>
                <a:pPr marL="0" indent="0">
                  <a:buNone/>
                  <a:tabLst>
                    <a:tab pos="511175" algn="l"/>
                  </a:tabLst>
                </a:pPr>
                <a:r>
                  <a:rPr lang="en-US" sz="1800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𝑟𝑎𝑛𝑑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</a:rPr>
                      <m:t>RandomState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endParaRPr lang="en-US" sz="1800" b="0" dirty="0"/>
              </a:p>
              <a:p>
                <a:pPr marL="0" indent="0">
                  <a:buNone/>
                  <a:tabLst>
                    <a:tab pos="511175" algn="l"/>
                  </a:tabLst>
                </a:pPr>
                <a:r>
                  <a:rPr lang="en-US" sz="1600" b="0" dirty="0">
                    <a:solidFill>
                      <a:schemeClr val="accent1"/>
                    </a:solidFill>
                  </a:rPr>
                  <a:t>	// Find point in </a:t>
                </a:r>
                <a14:m>
                  <m:oMath xmlns:m="http://schemas.openxmlformats.org/officeDocument/2006/math">
                    <m:r>
                      <a:rPr lang="en-US" sz="1600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1600" b="0" dirty="0">
                    <a:solidFill>
                      <a:schemeClr val="accent1"/>
                    </a:solidFill>
                  </a:rPr>
                  <a:t> that is closest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𝑟𝑎𝑛𝑑</m:t>
                        </m:r>
                      </m:sub>
                    </m:sSub>
                  </m:oMath>
                </a14:m>
                <a:endParaRPr lang="en-US" sz="1600" b="0" dirty="0">
                  <a:solidFill>
                    <a:schemeClr val="accent1"/>
                  </a:solidFill>
                </a:endParaRPr>
              </a:p>
              <a:p>
                <a:pPr marL="0" indent="0">
                  <a:buNone/>
                  <a:tabLst>
                    <a:tab pos="511175" algn="l"/>
                  </a:tabLst>
                </a:pPr>
                <a:r>
                  <a:rPr lang="en-US" sz="1800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𝑛𝑒𝑎𝑟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</a:rPr>
                      <m:t>NearestNeighbor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1800" b="0" i="0" smtClean="0">
                            <a:latin typeface="Cambria Math" panose="02040503050406030204" pitchFamily="18" charset="0"/>
                          </a:rPr>
                          <m:t>T</m:t>
                        </m:r>
                        <m:r>
                          <a:rPr lang="en-US" sz="1800" b="0" i="0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𝑟𝑎𝑛𝑑</m:t>
                            </m:r>
                          </m:sub>
                        </m:sSub>
                      </m:e>
                    </m:d>
                  </m:oMath>
                </a14:m>
                <a:endParaRPr lang="en-US" sz="1800" b="0" dirty="0"/>
              </a:p>
              <a:p>
                <a:pPr marL="0" indent="0">
                  <a:buNone/>
                  <a:tabLst>
                    <a:tab pos="511175" algn="l"/>
                  </a:tabLst>
                </a:pPr>
                <a:r>
                  <a:rPr lang="en-US" sz="1600" b="0" dirty="0">
                    <a:solidFill>
                      <a:schemeClr val="accent1"/>
                    </a:solidFill>
                  </a:rPr>
                  <a:t>	// Find control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sz="1600" b="0" dirty="0">
                    <a:solidFill>
                      <a:schemeClr val="accent1"/>
                    </a:solidFill>
                  </a:rPr>
                  <a:t> that gets you closest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𝑟𝑎𝑛𝑑</m:t>
                        </m:r>
                      </m:sub>
                    </m:sSub>
                  </m:oMath>
                </a14:m>
                <a:r>
                  <a:rPr lang="en-US" sz="1600" b="0" dirty="0">
                    <a:solidFill>
                      <a:schemeClr val="accent1"/>
                    </a:solidFill>
                  </a:rPr>
                  <a:t>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𝑛𝑒𝑎𝑟</m:t>
                        </m:r>
                      </m:sub>
                    </m:sSub>
                  </m:oMath>
                </a14:m>
                <a:endParaRPr lang="en-US" sz="1600" b="0" dirty="0">
                  <a:solidFill>
                    <a:schemeClr val="accent1"/>
                  </a:solidFill>
                </a:endParaRPr>
              </a:p>
              <a:p>
                <a:pPr marL="0" indent="0">
                  <a:buNone/>
                  <a:tabLst>
                    <a:tab pos="511175" algn="l"/>
                  </a:tabLst>
                </a:pPr>
                <a:r>
                  <a:rPr lang="en-US" sz="1800" dirty="0"/>
                  <a:t> 	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</a:rPr>
                      <m:t>LocalOptimalPlanner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𝑟𝑎𝑛𝑑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𝑛𝑒𝑎𝑟</m:t>
                            </m:r>
                          </m:sub>
                        </m:sSub>
                      </m:e>
                    </m:d>
                  </m:oMath>
                </a14:m>
                <a:endParaRPr lang="en-US" sz="1800" dirty="0"/>
              </a:p>
              <a:p>
                <a:pPr marL="0" indent="0">
                  <a:buNone/>
                  <a:tabLst>
                    <a:tab pos="511175" algn="l"/>
                  </a:tabLst>
                </a:pPr>
                <a:r>
                  <a:rPr lang="en-US" sz="1800" dirty="0">
                    <a:solidFill>
                      <a:schemeClr val="tx1"/>
                    </a:solidFill>
                  </a:rPr>
                  <a:t>	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𝑛𝑒𝑤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ComputeNew</m:t>
                    </m:r>
                    <m: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𝑛𝑒𝑎𝑟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</a:rPr>
                  <a:t> </a:t>
                </a:r>
              </a:p>
              <a:p>
                <a:pPr marL="0" indent="0">
                  <a:buNone/>
                  <a:tabLst>
                    <a:tab pos="511175" algn="l"/>
                  </a:tabLst>
                </a:pPr>
                <a:r>
                  <a:rPr lang="en-US" sz="1800" dirty="0">
                    <a:solidFill>
                      <a:schemeClr val="tx1"/>
                    </a:solidFill>
                  </a:rPr>
                  <a:t>	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m:rPr>
                        <m:sty m:val="p"/>
                      </m:rP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addNode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i="1" dirty="0" smtClean="0">
                                <a:latin typeface="Cambria Math" panose="02040503050406030204" pitchFamily="18" charset="0"/>
                              </a:rPr>
                              <m:t>𝑛𝑒𝑤</m:t>
                            </m:r>
                          </m:sub>
                        </m:sSub>
                      </m:e>
                    </m:d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m:rPr>
                        <m:sty m:val="p"/>
                      </m:rP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addEdge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𝑛𝑒𝑎𝑟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𝑛𝑒𝑤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  <a:tabLst>
                    <a:tab pos="511175" algn="l"/>
                  </a:tabLst>
                </a:pPr>
                <a:r>
                  <a:rPr lang="en-US" sz="1800" b="1" dirty="0"/>
                  <a:t>end</a:t>
                </a:r>
              </a:p>
              <a:p>
                <a:pPr marL="0" indent="0">
                  <a:buNone/>
                  <a:tabLst>
                    <a:tab pos="511175" algn="l"/>
                  </a:tabLst>
                </a:pPr>
                <a:r>
                  <a:rPr lang="en-US" sz="1800" dirty="0"/>
                  <a:t>Plan = </a:t>
                </a:r>
                <a:r>
                  <a:rPr lang="en-US" sz="1800" i="0" dirty="0"/>
                  <a:t>P</a:t>
                </a:r>
                <a:r>
                  <a:rPr lang="en-US" sz="1800" b="0" i="0" dirty="0"/>
                  <a:t>ath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𝑖𝑛𝑖𝑡</m:t>
                        </m:r>
                      </m:sub>
                    </m:sSub>
                  </m:oMath>
                </a14:m>
                <a:r>
                  <a:rPr lang="en-US" sz="1800" dirty="0"/>
                  <a:t> to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1800" dirty="0"/>
                  <a:t> </a:t>
                </a:r>
                <a:r>
                  <a:rPr lang="en-US" sz="1800" dirty="0" err="1"/>
                  <a:t>s.t.</a:t>
                </a:r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𝐺𝑜𝑎𝑙</m:t>
                    </m:r>
                  </m:oMath>
                </a14:m>
                <a:endParaRPr lang="en-US" sz="1800" dirty="0"/>
              </a:p>
            </p:txBody>
          </p:sp>
        </mc:Choice>
        <mc:Fallback xmlns="">
          <p:sp>
            <p:nvSpPr>
              <p:cNvPr id="5" name="Content Placeholder 1">
                <a:extLst>
                  <a:ext uri="{FF2B5EF4-FFF2-40B4-BE49-F238E27FC236}">
                    <a16:creationId xmlns:a16="http://schemas.microsoft.com/office/drawing/2014/main" id="{3DDDCCFD-5BB5-4C65-A292-30068FF0A6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9134" y="1332702"/>
                <a:ext cx="6152866" cy="4385710"/>
              </a:xfrm>
              <a:prstGeom prst="rect">
                <a:avLst/>
              </a:prstGeom>
              <a:blipFill>
                <a:blip r:embed="rId2"/>
                <a:stretch>
                  <a:fillRect l="-892" t="-1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035380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68071240-59AC-40D0-AA68-F503479AB0B8}"/>
              </a:ext>
            </a:extLst>
          </p:cNvPr>
          <p:cNvSpPr/>
          <p:nvPr/>
        </p:nvSpPr>
        <p:spPr>
          <a:xfrm>
            <a:off x="6965887" y="4075583"/>
            <a:ext cx="798021" cy="45250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Target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32C651F-E2DE-4278-8A4B-0285D42CDF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73346" y="2123553"/>
            <a:ext cx="3208507" cy="2499464"/>
          </a:xfrm>
        </p:spPr>
        <p:txBody>
          <a:bodyPr/>
          <a:lstStyle/>
          <a:p>
            <a:r>
              <a:rPr lang="en-US" dirty="0"/>
              <a:t>Sample goal</a:t>
            </a:r>
          </a:p>
          <a:p>
            <a:r>
              <a:rPr lang="en-US" dirty="0"/>
              <a:t>Select closest neighbor</a:t>
            </a:r>
          </a:p>
          <a:p>
            <a:r>
              <a:rPr lang="en-US" dirty="0"/>
              <a:t>Find collision-free control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05C88BB-0138-48C5-9609-083D97119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RRT in action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910371-ABEB-4AE8-96A7-39D257FEA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36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3D2BFFB-26D6-49D6-A8B5-F4F3420652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59" b="89995" l="8832" r="89946">
                        <a14:foregroundMark x1="28397" y1="25537" x2="28397" y2="25537"/>
                        <a14:foregroundMark x1="29620" y1="40521" x2="29620" y2="40521"/>
                        <a14:foregroundMark x1="15761" y1="57789" x2="15761" y2="57789"/>
                        <a14:foregroundMark x1="21196" y1="49794" x2="21196" y2="49794"/>
                        <a14:foregroundMark x1="48709" y1="39836" x2="48709" y2="39836"/>
                        <a14:foregroundMark x1="57677" y1="58794" x2="57677" y2="58794"/>
                        <a14:foregroundMark x1="28601" y1="72636" x2="28601" y2="72636"/>
                        <a14:foregroundMark x1="52717" y1="72133" x2="52717" y2="72133"/>
                        <a14:foregroundMark x1="65285" y1="82458" x2="65285" y2="82458"/>
                        <a14:foregroundMark x1="8832" y1="85564" x2="8832" y2="85564"/>
                        <a14:foregroundMark x1="89063" y1="84925" x2="89063" y2="84925"/>
                        <a14:foregroundMark x1="82337" y1="83006" x2="82337" y2="83006"/>
                        <a14:foregroundMark x1="76766" y1="80859" x2="76766" y2="80859"/>
                        <a14:foregroundMark x1="71603" y1="79032" x2="71603" y2="79032"/>
                        <a14:foregroundMark x1="65761" y1="76930" x2="65761" y2="76930"/>
                        <a14:foregroundMark x1="59986" y1="74737" x2="59986" y2="74737"/>
                        <a14:foregroundMark x1="64334" y1="81818" x2="64334" y2="81818"/>
                        <a14:foregroundMark x1="65149" y1="82138" x2="65149" y2="82138"/>
                        <a14:foregroundMark x1="63519" y1="81681" x2="63519" y2="81681"/>
                        <a14:foregroundMark x1="65149" y1="82047" x2="65149" y2="82047"/>
                        <a14:foregroundMark x1="87908" y1="85290" x2="87908" y2="8529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46552" y="2161378"/>
            <a:ext cx="1607459" cy="2390440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C8A8FE21-21DE-402D-8969-3E7840C4170D}"/>
              </a:ext>
            </a:extLst>
          </p:cNvPr>
          <p:cNvGrpSpPr/>
          <p:nvPr/>
        </p:nvGrpSpPr>
        <p:grpSpPr>
          <a:xfrm>
            <a:off x="545459" y="1774766"/>
            <a:ext cx="2155599" cy="2980113"/>
            <a:chOff x="545459" y="1774766"/>
            <a:chExt cx="2155599" cy="298011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296E098-0D8C-4DD6-8916-560726575DD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5459" y="1774766"/>
              <a:ext cx="1781673" cy="2980113"/>
            </a:xfrm>
            <a:prstGeom prst="rect">
              <a:avLst/>
            </a:prstGeom>
          </p:spPr>
        </p:pic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61C3F039-9779-4160-BDA8-7C0FE13808F8}"/>
                </a:ext>
              </a:extLst>
            </p:cNvPr>
            <p:cNvSpPr/>
            <p:nvPr/>
          </p:nvSpPr>
          <p:spPr>
            <a:xfrm>
              <a:off x="1436295" y="2181163"/>
              <a:ext cx="1018633" cy="728292"/>
            </a:xfrm>
            <a:custGeom>
              <a:avLst/>
              <a:gdLst>
                <a:gd name="connsiteX0" fmla="*/ 307895 w 532452"/>
                <a:gd name="connsiteY0" fmla="*/ 133932 h 429034"/>
                <a:gd name="connsiteX1" fmla="*/ 307895 w 532452"/>
                <a:gd name="connsiteY1" fmla="*/ 133932 h 429034"/>
                <a:gd name="connsiteX2" fmla="*/ 100077 w 532452"/>
                <a:gd name="connsiteY2" fmla="*/ 117307 h 429034"/>
                <a:gd name="connsiteX3" fmla="*/ 75139 w 532452"/>
                <a:gd name="connsiteY3" fmla="*/ 125620 h 429034"/>
                <a:gd name="connsiteX4" fmla="*/ 41888 w 532452"/>
                <a:gd name="connsiteY4" fmla="*/ 138089 h 429034"/>
                <a:gd name="connsiteX5" fmla="*/ 21106 w 532452"/>
                <a:gd name="connsiteY5" fmla="*/ 142245 h 429034"/>
                <a:gd name="connsiteX6" fmla="*/ 8637 w 532452"/>
                <a:gd name="connsiteY6" fmla="*/ 150558 h 429034"/>
                <a:gd name="connsiteX7" fmla="*/ 4481 w 532452"/>
                <a:gd name="connsiteY7" fmla="*/ 192121 h 429034"/>
                <a:gd name="connsiteX8" fmla="*/ 12793 w 532452"/>
                <a:gd name="connsiteY8" fmla="*/ 204590 h 429034"/>
                <a:gd name="connsiteX9" fmla="*/ 29419 w 532452"/>
                <a:gd name="connsiteY9" fmla="*/ 208747 h 429034"/>
                <a:gd name="connsiteX10" fmla="*/ 37731 w 532452"/>
                <a:gd name="connsiteY10" fmla="*/ 221216 h 429034"/>
                <a:gd name="connsiteX11" fmla="*/ 41888 w 532452"/>
                <a:gd name="connsiteY11" fmla="*/ 241998 h 429034"/>
                <a:gd name="connsiteX12" fmla="*/ 33575 w 532452"/>
                <a:gd name="connsiteY12" fmla="*/ 366689 h 429034"/>
                <a:gd name="connsiteX13" fmla="*/ 46044 w 532452"/>
                <a:gd name="connsiteY13" fmla="*/ 375001 h 429034"/>
                <a:gd name="connsiteX14" fmla="*/ 58513 w 532452"/>
                <a:gd name="connsiteY14" fmla="*/ 370845 h 429034"/>
                <a:gd name="connsiteX15" fmla="*/ 87608 w 532452"/>
                <a:gd name="connsiteY15" fmla="*/ 362532 h 429034"/>
                <a:gd name="connsiteX16" fmla="*/ 104233 w 532452"/>
                <a:gd name="connsiteY16" fmla="*/ 366689 h 429034"/>
                <a:gd name="connsiteX17" fmla="*/ 120859 w 532452"/>
                <a:gd name="connsiteY17" fmla="*/ 391627 h 429034"/>
                <a:gd name="connsiteX18" fmla="*/ 137484 w 532452"/>
                <a:gd name="connsiteY18" fmla="*/ 404096 h 429034"/>
                <a:gd name="connsiteX19" fmla="*/ 162422 w 532452"/>
                <a:gd name="connsiteY19" fmla="*/ 420721 h 429034"/>
                <a:gd name="connsiteX20" fmla="*/ 174891 w 532452"/>
                <a:gd name="connsiteY20" fmla="*/ 429034 h 429034"/>
                <a:gd name="connsiteX21" fmla="*/ 220611 w 532452"/>
                <a:gd name="connsiteY21" fmla="*/ 420721 h 429034"/>
                <a:gd name="connsiteX22" fmla="*/ 237237 w 532452"/>
                <a:gd name="connsiteY22" fmla="*/ 416565 h 429034"/>
                <a:gd name="connsiteX23" fmla="*/ 249706 w 532452"/>
                <a:gd name="connsiteY23" fmla="*/ 408252 h 429034"/>
                <a:gd name="connsiteX24" fmla="*/ 278801 w 532452"/>
                <a:gd name="connsiteY24" fmla="*/ 399940 h 429034"/>
                <a:gd name="connsiteX25" fmla="*/ 528182 w 532452"/>
                <a:gd name="connsiteY25" fmla="*/ 395783 h 429034"/>
                <a:gd name="connsiteX26" fmla="*/ 528182 w 532452"/>
                <a:gd name="connsiteY26" fmla="*/ 316812 h 429034"/>
                <a:gd name="connsiteX27" fmla="*/ 515713 w 532452"/>
                <a:gd name="connsiteY27" fmla="*/ 271092 h 429034"/>
                <a:gd name="connsiteX28" fmla="*/ 503244 w 532452"/>
                <a:gd name="connsiteY28" fmla="*/ 262780 h 429034"/>
                <a:gd name="connsiteX29" fmla="*/ 474150 w 532452"/>
                <a:gd name="connsiteY29" fmla="*/ 241998 h 429034"/>
                <a:gd name="connsiteX30" fmla="*/ 453368 w 532452"/>
                <a:gd name="connsiteY30" fmla="*/ 221216 h 429034"/>
                <a:gd name="connsiteX31" fmla="*/ 432586 w 532452"/>
                <a:gd name="connsiteY31" fmla="*/ 196278 h 429034"/>
                <a:gd name="connsiteX32" fmla="*/ 415961 w 532452"/>
                <a:gd name="connsiteY32" fmla="*/ 183809 h 429034"/>
                <a:gd name="connsiteX33" fmla="*/ 403491 w 532452"/>
                <a:gd name="connsiteY33" fmla="*/ 158870 h 429034"/>
                <a:gd name="connsiteX34" fmla="*/ 407648 w 532452"/>
                <a:gd name="connsiteY34" fmla="*/ 96525 h 429034"/>
                <a:gd name="connsiteX35" fmla="*/ 415961 w 532452"/>
                <a:gd name="connsiteY35" fmla="*/ 79900 h 429034"/>
                <a:gd name="connsiteX36" fmla="*/ 420117 w 532452"/>
                <a:gd name="connsiteY36" fmla="*/ 59118 h 429034"/>
                <a:gd name="connsiteX37" fmla="*/ 399335 w 532452"/>
                <a:gd name="connsiteY37" fmla="*/ 929 h 429034"/>
                <a:gd name="connsiteX38" fmla="*/ 386866 w 532452"/>
                <a:gd name="connsiteY38" fmla="*/ 13398 h 429034"/>
                <a:gd name="connsiteX39" fmla="*/ 374397 w 532452"/>
                <a:gd name="connsiteY39" fmla="*/ 17554 h 429034"/>
                <a:gd name="connsiteX40" fmla="*/ 357771 w 532452"/>
                <a:gd name="connsiteY40" fmla="*/ 42492 h 429034"/>
                <a:gd name="connsiteX41" fmla="*/ 349459 w 532452"/>
                <a:gd name="connsiteY41" fmla="*/ 54961 h 429034"/>
                <a:gd name="connsiteX42" fmla="*/ 345302 w 532452"/>
                <a:gd name="connsiteY42" fmla="*/ 67430 h 429034"/>
                <a:gd name="connsiteX43" fmla="*/ 320364 w 532452"/>
                <a:gd name="connsiteY43" fmla="*/ 96525 h 429034"/>
                <a:gd name="connsiteX44" fmla="*/ 303739 w 532452"/>
                <a:gd name="connsiteY44" fmla="*/ 108994 h 429034"/>
                <a:gd name="connsiteX45" fmla="*/ 287113 w 532452"/>
                <a:gd name="connsiteY45" fmla="*/ 133932 h 429034"/>
                <a:gd name="connsiteX46" fmla="*/ 307895 w 532452"/>
                <a:gd name="connsiteY46" fmla="*/ 133932 h 429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532452" h="429034">
                  <a:moveTo>
                    <a:pt x="307895" y="133932"/>
                  </a:moveTo>
                  <a:lnTo>
                    <a:pt x="307895" y="133932"/>
                  </a:lnTo>
                  <a:cubicBezTo>
                    <a:pt x="238622" y="128390"/>
                    <a:pt x="169527" y="119787"/>
                    <a:pt x="100077" y="117307"/>
                  </a:cubicBezTo>
                  <a:cubicBezTo>
                    <a:pt x="91320" y="116994"/>
                    <a:pt x="83275" y="122366"/>
                    <a:pt x="75139" y="125620"/>
                  </a:cubicBezTo>
                  <a:cubicBezTo>
                    <a:pt x="68798" y="128156"/>
                    <a:pt x="50566" y="135919"/>
                    <a:pt x="41888" y="138089"/>
                  </a:cubicBezTo>
                  <a:cubicBezTo>
                    <a:pt x="35034" y="139802"/>
                    <a:pt x="28033" y="140860"/>
                    <a:pt x="21106" y="142245"/>
                  </a:cubicBezTo>
                  <a:cubicBezTo>
                    <a:pt x="16950" y="145016"/>
                    <a:pt x="11835" y="146720"/>
                    <a:pt x="8637" y="150558"/>
                  </a:cubicBezTo>
                  <a:cubicBezTo>
                    <a:pt x="-3029" y="164557"/>
                    <a:pt x="-1261" y="174896"/>
                    <a:pt x="4481" y="192121"/>
                  </a:cubicBezTo>
                  <a:cubicBezTo>
                    <a:pt x="6061" y="196860"/>
                    <a:pt x="8637" y="201819"/>
                    <a:pt x="12793" y="204590"/>
                  </a:cubicBezTo>
                  <a:cubicBezTo>
                    <a:pt x="17546" y="207759"/>
                    <a:pt x="23877" y="207361"/>
                    <a:pt x="29419" y="208747"/>
                  </a:cubicBezTo>
                  <a:cubicBezTo>
                    <a:pt x="32190" y="212903"/>
                    <a:pt x="35977" y="216539"/>
                    <a:pt x="37731" y="221216"/>
                  </a:cubicBezTo>
                  <a:cubicBezTo>
                    <a:pt x="40212" y="227831"/>
                    <a:pt x="41888" y="234933"/>
                    <a:pt x="41888" y="241998"/>
                  </a:cubicBezTo>
                  <a:cubicBezTo>
                    <a:pt x="41888" y="307279"/>
                    <a:pt x="39808" y="316824"/>
                    <a:pt x="33575" y="366689"/>
                  </a:cubicBezTo>
                  <a:cubicBezTo>
                    <a:pt x="37731" y="369460"/>
                    <a:pt x="41117" y="374180"/>
                    <a:pt x="46044" y="375001"/>
                  </a:cubicBezTo>
                  <a:cubicBezTo>
                    <a:pt x="50366" y="375721"/>
                    <a:pt x="54300" y="372048"/>
                    <a:pt x="58513" y="370845"/>
                  </a:cubicBezTo>
                  <a:cubicBezTo>
                    <a:pt x="95020" y="360416"/>
                    <a:pt x="57732" y="372492"/>
                    <a:pt x="87608" y="362532"/>
                  </a:cubicBezTo>
                  <a:cubicBezTo>
                    <a:pt x="93150" y="363918"/>
                    <a:pt x="99934" y="362927"/>
                    <a:pt x="104233" y="366689"/>
                  </a:cubicBezTo>
                  <a:cubicBezTo>
                    <a:pt x="111752" y="373268"/>
                    <a:pt x="112866" y="385632"/>
                    <a:pt x="120859" y="391627"/>
                  </a:cubicBezTo>
                  <a:cubicBezTo>
                    <a:pt x="126401" y="395783"/>
                    <a:pt x="131809" y="400124"/>
                    <a:pt x="137484" y="404096"/>
                  </a:cubicBezTo>
                  <a:cubicBezTo>
                    <a:pt x="145669" y="409825"/>
                    <a:pt x="154109" y="415179"/>
                    <a:pt x="162422" y="420721"/>
                  </a:cubicBezTo>
                  <a:lnTo>
                    <a:pt x="174891" y="429034"/>
                  </a:lnTo>
                  <a:lnTo>
                    <a:pt x="220611" y="420721"/>
                  </a:lnTo>
                  <a:cubicBezTo>
                    <a:pt x="226213" y="419601"/>
                    <a:pt x="231986" y="418815"/>
                    <a:pt x="237237" y="416565"/>
                  </a:cubicBezTo>
                  <a:cubicBezTo>
                    <a:pt x="241828" y="414597"/>
                    <a:pt x="245238" y="410486"/>
                    <a:pt x="249706" y="408252"/>
                  </a:cubicBezTo>
                  <a:cubicBezTo>
                    <a:pt x="253762" y="406224"/>
                    <a:pt x="275960" y="400029"/>
                    <a:pt x="278801" y="399940"/>
                  </a:cubicBezTo>
                  <a:cubicBezTo>
                    <a:pt x="361899" y="397343"/>
                    <a:pt x="445055" y="397169"/>
                    <a:pt x="528182" y="395783"/>
                  </a:cubicBezTo>
                  <a:cubicBezTo>
                    <a:pt x="533794" y="350895"/>
                    <a:pt x="533958" y="368795"/>
                    <a:pt x="528182" y="316812"/>
                  </a:cubicBezTo>
                  <a:cubicBezTo>
                    <a:pt x="526498" y="301659"/>
                    <a:pt x="526289" y="283783"/>
                    <a:pt x="515713" y="271092"/>
                  </a:cubicBezTo>
                  <a:cubicBezTo>
                    <a:pt x="512515" y="267255"/>
                    <a:pt x="507081" y="265978"/>
                    <a:pt x="503244" y="262780"/>
                  </a:cubicBezTo>
                  <a:cubicBezTo>
                    <a:pt x="477967" y="241715"/>
                    <a:pt x="504915" y="257380"/>
                    <a:pt x="474150" y="241998"/>
                  </a:cubicBezTo>
                  <a:cubicBezTo>
                    <a:pt x="451982" y="208747"/>
                    <a:pt x="481077" y="248925"/>
                    <a:pt x="453368" y="221216"/>
                  </a:cubicBezTo>
                  <a:cubicBezTo>
                    <a:pt x="414888" y="182736"/>
                    <a:pt x="480248" y="237132"/>
                    <a:pt x="432586" y="196278"/>
                  </a:cubicBezTo>
                  <a:cubicBezTo>
                    <a:pt x="427327" y="191770"/>
                    <a:pt x="420859" y="188707"/>
                    <a:pt x="415961" y="183809"/>
                  </a:cubicBezTo>
                  <a:cubicBezTo>
                    <a:pt x="407903" y="175751"/>
                    <a:pt x="406872" y="169012"/>
                    <a:pt x="403491" y="158870"/>
                  </a:cubicBezTo>
                  <a:cubicBezTo>
                    <a:pt x="404877" y="138088"/>
                    <a:pt x="404399" y="117098"/>
                    <a:pt x="407648" y="96525"/>
                  </a:cubicBezTo>
                  <a:cubicBezTo>
                    <a:pt x="408614" y="90405"/>
                    <a:pt x="414002" y="85778"/>
                    <a:pt x="415961" y="79900"/>
                  </a:cubicBezTo>
                  <a:cubicBezTo>
                    <a:pt x="418195" y="73198"/>
                    <a:pt x="418732" y="66045"/>
                    <a:pt x="420117" y="59118"/>
                  </a:cubicBezTo>
                  <a:cubicBezTo>
                    <a:pt x="419877" y="55996"/>
                    <a:pt x="432109" y="-8435"/>
                    <a:pt x="399335" y="929"/>
                  </a:cubicBezTo>
                  <a:cubicBezTo>
                    <a:pt x="393683" y="2544"/>
                    <a:pt x="391757" y="10138"/>
                    <a:pt x="386866" y="13398"/>
                  </a:cubicBezTo>
                  <a:cubicBezTo>
                    <a:pt x="383221" y="15828"/>
                    <a:pt x="378553" y="16169"/>
                    <a:pt x="374397" y="17554"/>
                  </a:cubicBezTo>
                  <a:lnTo>
                    <a:pt x="357771" y="42492"/>
                  </a:lnTo>
                  <a:cubicBezTo>
                    <a:pt x="355000" y="46648"/>
                    <a:pt x="351039" y="50222"/>
                    <a:pt x="349459" y="54961"/>
                  </a:cubicBezTo>
                  <a:cubicBezTo>
                    <a:pt x="348073" y="59117"/>
                    <a:pt x="347476" y="63626"/>
                    <a:pt x="345302" y="67430"/>
                  </a:cubicBezTo>
                  <a:cubicBezTo>
                    <a:pt x="340045" y="76630"/>
                    <a:pt x="328620" y="89448"/>
                    <a:pt x="320364" y="96525"/>
                  </a:cubicBezTo>
                  <a:cubicBezTo>
                    <a:pt x="315105" y="101033"/>
                    <a:pt x="308341" y="103817"/>
                    <a:pt x="303739" y="108994"/>
                  </a:cubicBezTo>
                  <a:cubicBezTo>
                    <a:pt x="297101" y="116461"/>
                    <a:pt x="296049" y="129464"/>
                    <a:pt x="287113" y="133932"/>
                  </a:cubicBezTo>
                  <a:cubicBezTo>
                    <a:pt x="269249" y="142865"/>
                    <a:pt x="304431" y="133932"/>
                    <a:pt x="307895" y="133932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Obstacle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B3025C4-9AA1-4935-90A5-CB26DC1F2AF1}"/>
                </a:ext>
              </a:extLst>
            </p:cNvPr>
            <p:cNvSpPr/>
            <p:nvPr/>
          </p:nvSpPr>
          <p:spPr>
            <a:xfrm>
              <a:off x="1903037" y="4083897"/>
              <a:ext cx="798021" cy="452508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Target</a:t>
              </a: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DD34B271-909B-4066-8D62-C4DF39CC721C}"/>
                </a:ext>
              </a:extLst>
            </p:cNvPr>
            <p:cNvSpPr/>
            <p:nvPr/>
          </p:nvSpPr>
          <p:spPr>
            <a:xfrm>
              <a:off x="1275447" y="3121429"/>
              <a:ext cx="660070" cy="511233"/>
            </a:xfrm>
            <a:custGeom>
              <a:avLst/>
              <a:gdLst>
                <a:gd name="connsiteX0" fmla="*/ 349691 w 660070"/>
                <a:gd name="connsiteY0" fmla="*/ 66502 h 511233"/>
                <a:gd name="connsiteX1" fmla="*/ 349691 w 660070"/>
                <a:gd name="connsiteY1" fmla="*/ 66502 h 511233"/>
                <a:gd name="connsiteX2" fmla="*/ 303971 w 660070"/>
                <a:gd name="connsiteY2" fmla="*/ 95596 h 511233"/>
                <a:gd name="connsiteX3" fmla="*/ 258251 w 660070"/>
                <a:gd name="connsiteY3" fmla="*/ 145473 h 511233"/>
                <a:gd name="connsiteX4" fmla="*/ 229157 w 660070"/>
                <a:gd name="connsiteY4" fmla="*/ 174567 h 511233"/>
                <a:gd name="connsiteX5" fmla="*/ 216688 w 660070"/>
                <a:gd name="connsiteY5" fmla="*/ 187036 h 511233"/>
                <a:gd name="connsiteX6" fmla="*/ 191749 w 660070"/>
                <a:gd name="connsiteY6" fmla="*/ 195349 h 511233"/>
                <a:gd name="connsiteX7" fmla="*/ 179280 w 660070"/>
                <a:gd name="connsiteY7" fmla="*/ 199506 h 511233"/>
                <a:gd name="connsiteX8" fmla="*/ 146029 w 660070"/>
                <a:gd name="connsiteY8" fmla="*/ 216131 h 511233"/>
                <a:gd name="connsiteX9" fmla="*/ 125248 w 660070"/>
                <a:gd name="connsiteY9" fmla="*/ 220287 h 511233"/>
                <a:gd name="connsiteX10" fmla="*/ 108622 w 660070"/>
                <a:gd name="connsiteY10" fmla="*/ 224444 h 511233"/>
                <a:gd name="connsiteX11" fmla="*/ 87840 w 660070"/>
                <a:gd name="connsiteY11" fmla="*/ 241069 h 511233"/>
                <a:gd name="connsiteX12" fmla="*/ 50433 w 660070"/>
                <a:gd name="connsiteY12" fmla="*/ 253538 h 511233"/>
                <a:gd name="connsiteX13" fmla="*/ 33808 w 660070"/>
                <a:gd name="connsiteY13" fmla="*/ 278476 h 511233"/>
                <a:gd name="connsiteX14" fmla="*/ 8869 w 660070"/>
                <a:gd name="connsiteY14" fmla="*/ 307571 h 511233"/>
                <a:gd name="connsiteX15" fmla="*/ 557 w 660070"/>
                <a:gd name="connsiteY15" fmla="*/ 332509 h 511233"/>
                <a:gd name="connsiteX16" fmla="*/ 17182 w 660070"/>
                <a:gd name="connsiteY16" fmla="*/ 369916 h 511233"/>
                <a:gd name="connsiteX17" fmla="*/ 25495 w 660070"/>
                <a:gd name="connsiteY17" fmla="*/ 423949 h 511233"/>
                <a:gd name="connsiteX18" fmla="*/ 29651 w 660070"/>
                <a:gd name="connsiteY18" fmla="*/ 461356 h 511233"/>
                <a:gd name="connsiteX19" fmla="*/ 42120 w 660070"/>
                <a:gd name="connsiteY19" fmla="*/ 498764 h 511233"/>
                <a:gd name="connsiteX20" fmla="*/ 67058 w 660070"/>
                <a:gd name="connsiteY20" fmla="*/ 511233 h 511233"/>
                <a:gd name="connsiteX21" fmla="*/ 166811 w 660070"/>
                <a:gd name="connsiteY21" fmla="*/ 502920 h 511233"/>
                <a:gd name="connsiteX22" fmla="*/ 191749 w 660070"/>
                <a:gd name="connsiteY22" fmla="*/ 494607 h 511233"/>
                <a:gd name="connsiteX23" fmla="*/ 225000 w 660070"/>
                <a:gd name="connsiteY23" fmla="*/ 486295 h 511233"/>
                <a:gd name="connsiteX24" fmla="*/ 249938 w 660070"/>
                <a:gd name="connsiteY24" fmla="*/ 469669 h 511233"/>
                <a:gd name="connsiteX25" fmla="*/ 295658 w 660070"/>
                <a:gd name="connsiteY25" fmla="*/ 440575 h 511233"/>
                <a:gd name="connsiteX26" fmla="*/ 316440 w 660070"/>
                <a:gd name="connsiteY26" fmla="*/ 423949 h 511233"/>
                <a:gd name="connsiteX27" fmla="*/ 328909 w 660070"/>
                <a:gd name="connsiteY27" fmla="*/ 411480 h 511233"/>
                <a:gd name="connsiteX28" fmla="*/ 353848 w 660070"/>
                <a:gd name="connsiteY28" fmla="*/ 403167 h 511233"/>
                <a:gd name="connsiteX29" fmla="*/ 374629 w 660070"/>
                <a:gd name="connsiteY29" fmla="*/ 386542 h 511233"/>
                <a:gd name="connsiteX30" fmla="*/ 403724 w 660070"/>
                <a:gd name="connsiteY30" fmla="*/ 378229 h 511233"/>
                <a:gd name="connsiteX31" fmla="*/ 428662 w 660070"/>
                <a:gd name="connsiteY31" fmla="*/ 369916 h 511233"/>
                <a:gd name="connsiteX32" fmla="*/ 441131 w 660070"/>
                <a:gd name="connsiteY32" fmla="*/ 365760 h 511233"/>
                <a:gd name="connsiteX33" fmla="*/ 482695 w 660070"/>
                <a:gd name="connsiteY33" fmla="*/ 349135 h 511233"/>
                <a:gd name="connsiteX34" fmla="*/ 532571 w 660070"/>
                <a:gd name="connsiteY34" fmla="*/ 336666 h 511233"/>
                <a:gd name="connsiteX35" fmla="*/ 565822 w 660070"/>
                <a:gd name="connsiteY35" fmla="*/ 320040 h 511233"/>
                <a:gd name="connsiteX36" fmla="*/ 594917 w 660070"/>
                <a:gd name="connsiteY36" fmla="*/ 295102 h 511233"/>
                <a:gd name="connsiteX37" fmla="*/ 607386 w 660070"/>
                <a:gd name="connsiteY37" fmla="*/ 290946 h 511233"/>
                <a:gd name="connsiteX38" fmla="*/ 636480 w 660070"/>
                <a:gd name="connsiteY38" fmla="*/ 266007 h 511233"/>
                <a:gd name="connsiteX39" fmla="*/ 648949 w 660070"/>
                <a:gd name="connsiteY39" fmla="*/ 249382 h 511233"/>
                <a:gd name="connsiteX40" fmla="*/ 648949 w 660070"/>
                <a:gd name="connsiteY40" fmla="*/ 116378 h 511233"/>
                <a:gd name="connsiteX41" fmla="*/ 632324 w 660070"/>
                <a:gd name="connsiteY41" fmla="*/ 91440 h 511233"/>
                <a:gd name="connsiteX42" fmla="*/ 628168 w 660070"/>
                <a:gd name="connsiteY42" fmla="*/ 66502 h 511233"/>
                <a:gd name="connsiteX43" fmla="*/ 615698 w 660070"/>
                <a:gd name="connsiteY43" fmla="*/ 58189 h 511233"/>
                <a:gd name="connsiteX44" fmla="*/ 599073 w 660070"/>
                <a:gd name="connsiteY44" fmla="*/ 37407 h 511233"/>
                <a:gd name="connsiteX45" fmla="*/ 590760 w 660070"/>
                <a:gd name="connsiteY45" fmla="*/ 24938 h 511233"/>
                <a:gd name="connsiteX46" fmla="*/ 561666 w 660070"/>
                <a:gd name="connsiteY46" fmla="*/ 12469 h 511233"/>
                <a:gd name="connsiteX47" fmla="*/ 528415 w 660070"/>
                <a:gd name="connsiteY47" fmla="*/ 0 h 511233"/>
                <a:gd name="connsiteX48" fmla="*/ 470226 w 660070"/>
                <a:gd name="connsiteY48" fmla="*/ 8313 h 511233"/>
                <a:gd name="connsiteX49" fmla="*/ 457757 w 660070"/>
                <a:gd name="connsiteY49" fmla="*/ 16626 h 511233"/>
                <a:gd name="connsiteX50" fmla="*/ 449444 w 660070"/>
                <a:gd name="connsiteY50" fmla="*/ 29095 h 511233"/>
                <a:gd name="connsiteX51" fmla="*/ 424506 w 660070"/>
                <a:gd name="connsiteY51" fmla="*/ 41564 h 511233"/>
                <a:gd name="connsiteX52" fmla="*/ 391255 w 660070"/>
                <a:gd name="connsiteY52" fmla="*/ 58189 h 511233"/>
                <a:gd name="connsiteX53" fmla="*/ 366317 w 660070"/>
                <a:gd name="connsiteY53" fmla="*/ 66502 h 511233"/>
                <a:gd name="connsiteX54" fmla="*/ 349691 w 660070"/>
                <a:gd name="connsiteY54" fmla="*/ 66502 h 511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660070" h="511233">
                  <a:moveTo>
                    <a:pt x="349691" y="66502"/>
                  </a:moveTo>
                  <a:lnTo>
                    <a:pt x="349691" y="66502"/>
                  </a:lnTo>
                  <a:cubicBezTo>
                    <a:pt x="334451" y="76200"/>
                    <a:pt x="314809" y="81145"/>
                    <a:pt x="303971" y="95596"/>
                  </a:cubicBezTo>
                  <a:cubicBezTo>
                    <a:pt x="282097" y="124762"/>
                    <a:pt x="296400" y="107324"/>
                    <a:pt x="258251" y="145473"/>
                  </a:cubicBezTo>
                  <a:lnTo>
                    <a:pt x="229157" y="174567"/>
                  </a:lnTo>
                  <a:cubicBezTo>
                    <a:pt x="225001" y="178723"/>
                    <a:pt x="222264" y="185177"/>
                    <a:pt x="216688" y="187036"/>
                  </a:cubicBezTo>
                  <a:lnTo>
                    <a:pt x="191749" y="195349"/>
                  </a:lnTo>
                  <a:cubicBezTo>
                    <a:pt x="187593" y="196735"/>
                    <a:pt x="182925" y="197076"/>
                    <a:pt x="179280" y="199506"/>
                  </a:cubicBezTo>
                  <a:cubicBezTo>
                    <a:pt x="165245" y="208862"/>
                    <a:pt x="164515" y="210585"/>
                    <a:pt x="146029" y="216131"/>
                  </a:cubicBezTo>
                  <a:cubicBezTo>
                    <a:pt x="139263" y="218161"/>
                    <a:pt x="132144" y="218755"/>
                    <a:pt x="125248" y="220287"/>
                  </a:cubicBezTo>
                  <a:cubicBezTo>
                    <a:pt x="119671" y="221526"/>
                    <a:pt x="114164" y="223058"/>
                    <a:pt x="108622" y="224444"/>
                  </a:cubicBezTo>
                  <a:cubicBezTo>
                    <a:pt x="101695" y="229986"/>
                    <a:pt x="95775" y="237102"/>
                    <a:pt x="87840" y="241069"/>
                  </a:cubicBezTo>
                  <a:cubicBezTo>
                    <a:pt x="76084" y="246947"/>
                    <a:pt x="50433" y="253538"/>
                    <a:pt x="50433" y="253538"/>
                  </a:cubicBezTo>
                  <a:cubicBezTo>
                    <a:pt x="44891" y="261851"/>
                    <a:pt x="40872" y="271412"/>
                    <a:pt x="33808" y="278476"/>
                  </a:cubicBezTo>
                  <a:cubicBezTo>
                    <a:pt x="16440" y="295844"/>
                    <a:pt x="24865" y="286243"/>
                    <a:pt x="8869" y="307571"/>
                  </a:cubicBezTo>
                  <a:cubicBezTo>
                    <a:pt x="6098" y="315884"/>
                    <a:pt x="-2214" y="324196"/>
                    <a:pt x="557" y="332509"/>
                  </a:cubicBezTo>
                  <a:cubicBezTo>
                    <a:pt x="10449" y="362186"/>
                    <a:pt x="4008" y="350156"/>
                    <a:pt x="17182" y="369916"/>
                  </a:cubicBezTo>
                  <a:cubicBezTo>
                    <a:pt x="23073" y="399372"/>
                    <a:pt x="21182" y="387291"/>
                    <a:pt x="25495" y="423949"/>
                  </a:cubicBezTo>
                  <a:cubicBezTo>
                    <a:pt x="26961" y="436409"/>
                    <a:pt x="27993" y="448920"/>
                    <a:pt x="29651" y="461356"/>
                  </a:cubicBezTo>
                  <a:cubicBezTo>
                    <a:pt x="31794" y="477429"/>
                    <a:pt x="30814" y="487458"/>
                    <a:pt x="42120" y="498764"/>
                  </a:cubicBezTo>
                  <a:cubicBezTo>
                    <a:pt x="50175" y="506819"/>
                    <a:pt x="56919" y="507853"/>
                    <a:pt x="67058" y="511233"/>
                  </a:cubicBezTo>
                  <a:cubicBezTo>
                    <a:pt x="100309" y="508462"/>
                    <a:pt x="133737" y="507330"/>
                    <a:pt x="166811" y="502920"/>
                  </a:cubicBezTo>
                  <a:cubicBezTo>
                    <a:pt x="175496" y="501762"/>
                    <a:pt x="183324" y="497014"/>
                    <a:pt x="191749" y="494607"/>
                  </a:cubicBezTo>
                  <a:cubicBezTo>
                    <a:pt x="202734" y="491468"/>
                    <a:pt x="225000" y="486295"/>
                    <a:pt x="225000" y="486295"/>
                  </a:cubicBezTo>
                  <a:cubicBezTo>
                    <a:pt x="233313" y="480753"/>
                    <a:pt x="241945" y="475663"/>
                    <a:pt x="249938" y="469669"/>
                  </a:cubicBezTo>
                  <a:cubicBezTo>
                    <a:pt x="286694" y="442102"/>
                    <a:pt x="270045" y="449112"/>
                    <a:pt x="295658" y="440575"/>
                  </a:cubicBezTo>
                  <a:cubicBezTo>
                    <a:pt x="302585" y="435033"/>
                    <a:pt x="309764" y="429791"/>
                    <a:pt x="316440" y="423949"/>
                  </a:cubicBezTo>
                  <a:cubicBezTo>
                    <a:pt x="320864" y="420078"/>
                    <a:pt x="323771" y="414335"/>
                    <a:pt x="328909" y="411480"/>
                  </a:cubicBezTo>
                  <a:cubicBezTo>
                    <a:pt x="336569" y="407225"/>
                    <a:pt x="353848" y="403167"/>
                    <a:pt x="353848" y="403167"/>
                  </a:cubicBezTo>
                  <a:cubicBezTo>
                    <a:pt x="360775" y="397625"/>
                    <a:pt x="367106" y="391244"/>
                    <a:pt x="374629" y="386542"/>
                  </a:cubicBezTo>
                  <a:cubicBezTo>
                    <a:pt x="378924" y="383858"/>
                    <a:pt x="400572" y="379175"/>
                    <a:pt x="403724" y="378229"/>
                  </a:cubicBezTo>
                  <a:cubicBezTo>
                    <a:pt x="412117" y="375711"/>
                    <a:pt x="420349" y="372687"/>
                    <a:pt x="428662" y="369916"/>
                  </a:cubicBezTo>
                  <a:cubicBezTo>
                    <a:pt x="432818" y="368531"/>
                    <a:pt x="437212" y="367719"/>
                    <a:pt x="441131" y="365760"/>
                  </a:cubicBezTo>
                  <a:cubicBezTo>
                    <a:pt x="454701" y="358975"/>
                    <a:pt x="467283" y="351704"/>
                    <a:pt x="482695" y="349135"/>
                  </a:cubicBezTo>
                  <a:cubicBezTo>
                    <a:pt x="500434" y="346178"/>
                    <a:pt x="516109" y="344897"/>
                    <a:pt x="532571" y="336666"/>
                  </a:cubicBezTo>
                  <a:cubicBezTo>
                    <a:pt x="543655" y="331124"/>
                    <a:pt x="557059" y="328802"/>
                    <a:pt x="565822" y="320040"/>
                  </a:cubicBezTo>
                  <a:cubicBezTo>
                    <a:pt x="576046" y="309816"/>
                    <a:pt x="582259" y="301431"/>
                    <a:pt x="594917" y="295102"/>
                  </a:cubicBezTo>
                  <a:cubicBezTo>
                    <a:pt x="598836" y="293143"/>
                    <a:pt x="603230" y="292331"/>
                    <a:pt x="607386" y="290946"/>
                  </a:cubicBezTo>
                  <a:cubicBezTo>
                    <a:pt x="620525" y="281091"/>
                    <a:pt x="626061" y="278163"/>
                    <a:pt x="636480" y="266007"/>
                  </a:cubicBezTo>
                  <a:cubicBezTo>
                    <a:pt x="640988" y="260748"/>
                    <a:pt x="644793" y="254924"/>
                    <a:pt x="648949" y="249382"/>
                  </a:cubicBezTo>
                  <a:cubicBezTo>
                    <a:pt x="664788" y="201872"/>
                    <a:pt x="662733" y="212867"/>
                    <a:pt x="648949" y="116378"/>
                  </a:cubicBezTo>
                  <a:cubicBezTo>
                    <a:pt x="647536" y="106488"/>
                    <a:pt x="637866" y="99753"/>
                    <a:pt x="632324" y="91440"/>
                  </a:cubicBezTo>
                  <a:cubicBezTo>
                    <a:pt x="630939" y="83127"/>
                    <a:pt x="631937" y="74040"/>
                    <a:pt x="628168" y="66502"/>
                  </a:cubicBezTo>
                  <a:cubicBezTo>
                    <a:pt x="625934" y="62034"/>
                    <a:pt x="619230" y="61721"/>
                    <a:pt x="615698" y="58189"/>
                  </a:cubicBezTo>
                  <a:cubicBezTo>
                    <a:pt x="609425" y="51916"/>
                    <a:pt x="604396" y="44504"/>
                    <a:pt x="599073" y="37407"/>
                  </a:cubicBezTo>
                  <a:cubicBezTo>
                    <a:pt x="596076" y="33411"/>
                    <a:pt x="594598" y="28136"/>
                    <a:pt x="590760" y="24938"/>
                  </a:cubicBezTo>
                  <a:cubicBezTo>
                    <a:pt x="577790" y="14130"/>
                    <a:pt x="574657" y="18965"/>
                    <a:pt x="561666" y="12469"/>
                  </a:cubicBezTo>
                  <a:cubicBezTo>
                    <a:pt x="533129" y="-1801"/>
                    <a:pt x="568506" y="8017"/>
                    <a:pt x="528415" y="0"/>
                  </a:cubicBezTo>
                  <a:cubicBezTo>
                    <a:pt x="516726" y="1063"/>
                    <a:pt x="486220" y="315"/>
                    <a:pt x="470226" y="8313"/>
                  </a:cubicBezTo>
                  <a:cubicBezTo>
                    <a:pt x="465758" y="10547"/>
                    <a:pt x="461913" y="13855"/>
                    <a:pt x="457757" y="16626"/>
                  </a:cubicBezTo>
                  <a:cubicBezTo>
                    <a:pt x="454986" y="20782"/>
                    <a:pt x="452976" y="25563"/>
                    <a:pt x="449444" y="29095"/>
                  </a:cubicBezTo>
                  <a:cubicBezTo>
                    <a:pt x="438820" y="39719"/>
                    <a:pt x="436898" y="35931"/>
                    <a:pt x="424506" y="41564"/>
                  </a:cubicBezTo>
                  <a:cubicBezTo>
                    <a:pt x="413225" y="46692"/>
                    <a:pt x="403011" y="54270"/>
                    <a:pt x="391255" y="58189"/>
                  </a:cubicBezTo>
                  <a:cubicBezTo>
                    <a:pt x="382942" y="60960"/>
                    <a:pt x="375026" y="65534"/>
                    <a:pt x="366317" y="66502"/>
                  </a:cubicBezTo>
                  <a:cubicBezTo>
                    <a:pt x="324778" y="71117"/>
                    <a:pt x="352462" y="66502"/>
                    <a:pt x="349691" y="66502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659C60E-BEB3-4677-ADB3-7E80A3F214BE}"/>
              </a:ext>
            </a:extLst>
          </p:cNvPr>
          <p:cNvGrpSpPr/>
          <p:nvPr/>
        </p:nvGrpSpPr>
        <p:grpSpPr>
          <a:xfrm>
            <a:off x="3293095" y="2063634"/>
            <a:ext cx="2141685" cy="2626822"/>
            <a:chOff x="2899944" y="2128057"/>
            <a:chExt cx="2141685" cy="262682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3A47AD9-576F-4D74-B5F0-6F722C8346E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99944" y="2128057"/>
              <a:ext cx="1488983" cy="2626822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D5C3609C-F7FF-4881-80A4-F99C60969FD9}"/>
                </a:ext>
              </a:extLst>
            </p:cNvPr>
            <p:cNvSpPr/>
            <p:nvPr/>
          </p:nvSpPr>
          <p:spPr>
            <a:xfrm>
              <a:off x="3705767" y="2346032"/>
              <a:ext cx="1018633" cy="728292"/>
            </a:xfrm>
            <a:custGeom>
              <a:avLst/>
              <a:gdLst>
                <a:gd name="connsiteX0" fmla="*/ 307895 w 532452"/>
                <a:gd name="connsiteY0" fmla="*/ 133932 h 429034"/>
                <a:gd name="connsiteX1" fmla="*/ 307895 w 532452"/>
                <a:gd name="connsiteY1" fmla="*/ 133932 h 429034"/>
                <a:gd name="connsiteX2" fmla="*/ 100077 w 532452"/>
                <a:gd name="connsiteY2" fmla="*/ 117307 h 429034"/>
                <a:gd name="connsiteX3" fmla="*/ 75139 w 532452"/>
                <a:gd name="connsiteY3" fmla="*/ 125620 h 429034"/>
                <a:gd name="connsiteX4" fmla="*/ 41888 w 532452"/>
                <a:gd name="connsiteY4" fmla="*/ 138089 h 429034"/>
                <a:gd name="connsiteX5" fmla="*/ 21106 w 532452"/>
                <a:gd name="connsiteY5" fmla="*/ 142245 h 429034"/>
                <a:gd name="connsiteX6" fmla="*/ 8637 w 532452"/>
                <a:gd name="connsiteY6" fmla="*/ 150558 h 429034"/>
                <a:gd name="connsiteX7" fmla="*/ 4481 w 532452"/>
                <a:gd name="connsiteY7" fmla="*/ 192121 h 429034"/>
                <a:gd name="connsiteX8" fmla="*/ 12793 w 532452"/>
                <a:gd name="connsiteY8" fmla="*/ 204590 h 429034"/>
                <a:gd name="connsiteX9" fmla="*/ 29419 w 532452"/>
                <a:gd name="connsiteY9" fmla="*/ 208747 h 429034"/>
                <a:gd name="connsiteX10" fmla="*/ 37731 w 532452"/>
                <a:gd name="connsiteY10" fmla="*/ 221216 h 429034"/>
                <a:gd name="connsiteX11" fmla="*/ 41888 w 532452"/>
                <a:gd name="connsiteY11" fmla="*/ 241998 h 429034"/>
                <a:gd name="connsiteX12" fmla="*/ 33575 w 532452"/>
                <a:gd name="connsiteY12" fmla="*/ 366689 h 429034"/>
                <a:gd name="connsiteX13" fmla="*/ 46044 w 532452"/>
                <a:gd name="connsiteY13" fmla="*/ 375001 h 429034"/>
                <a:gd name="connsiteX14" fmla="*/ 58513 w 532452"/>
                <a:gd name="connsiteY14" fmla="*/ 370845 h 429034"/>
                <a:gd name="connsiteX15" fmla="*/ 87608 w 532452"/>
                <a:gd name="connsiteY15" fmla="*/ 362532 h 429034"/>
                <a:gd name="connsiteX16" fmla="*/ 104233 w 532452"/>
                <a:gd name="connsiteY16" fmla="*/ 366689 h 429034"/>
                <a:gd name="connsiteX17" fmla="*/ 120859 w 532452"/>
                <a:gd name="connsiteY17" fmla="*/ 391627 h 429034"/>
                <a:gd name="connsiteX18" fmla="*/ 137484 w 532452"/>
                <a:gd name="connsiteY18" fmla="*/ 404096 h 429034"/>
                <a:gd name="connsiteX19" fmla="*/ 162422 w 532452"/>
                <a:gd name="connsiteY19" fmla="*/ 420721 h 429034"/>
                <a:gd name="connsiteX20" fmla="*/ 174891 w 532452"/>
                <a:gd name="connsiteY20" fmla="*/ 429034 h 429034"/>
                <a:gd name="connsiteX21" fmla="*/ 220611 w 532452"/>
                <a:gd name="connsiteY21" fmla="*/ 420721 h 429034"/>
                <a:gd name="connsiteX22" fmla="*/ 237237 w 532452"/>
                <a:gd name="connsiteY22" fmla="*/ 416565 h 429034"/>
                <a:gd name="connsiteX23" fmla="*/ 249706 w 532452"/>
                <a:gd name="connsiteY23" fmla="*/ 408252 h 429034"/>
                <a:gd name="connsiteX24" fmla="*/ 278801 w 532452"/>
                <a:gd name="connsiteY24" fmla="*/ 399940 h 429034"/>
                <a:gd name="connsiteX25" fmla="*/ 528182 w 532452"/>
                <a:gd name="connsiteY25" fmla="*/ 395783 h 429034"/>
                <a:gd name="connsiteX26" fmla="*/ 528182 w 532452"/>
                <a:gd name="connsiteY26" fmla="*/ 316812 h 429034"/>
                <a:gd name="connsiteX27" fmla="*/ 515713 w 532452"/>
                <a:gd name="connsiteY27" fmla="*/ 271092 h 429034"/>
                <a:gd name="connsiteX28" fmla="*/ 503244 w 532452"/>
                <a:gd name="connsiteY28" fmla="*/ 262780 h 429034"/>
                <a:gd name="connsiteX29" fmla="*/ 474150 w 532452"/>
                <a:gd name="connsiteY29" fmla="*/ 241998 h 429034"/>
                <a:gd name="connsiteX30" fmla="*/ 453368 w 532452"/>
                <a:gd name="connsiteY30" fmla="*/ 221216 h 429034"/>
                <a:gd name="connsiteX31" fmla="*/ 432586 w 532452"/>
                <a:gd name="connsiteY31" fmla="*/ 196278 h 429034"/>
                <a:gd name="connsiteX32" fmla="*/ 415961 w 532452"/>
                <a:gd name="connsiteY32" fmla="*/ 183809 h 429034"/>
                <a:gd name="connsiteX33" fmla="*/ 403491 w 532452"/>
                <a:gd name="connsiteY33" fmla="*/ 158870 h 429034"/>
                <a:gd name="connsiteX34" fmla="*/ 407648 w 532452"/>
                <a:gd name="connsiteY34" fmla="*/ 96525 h 429034"/>
                <a:gd name="connsiteX35" fmla="*/ 415961 w 532452"/>
                <a:gd name="connsiteY35" fmla="*/ 79900 h 429034"/>
                <a:gd name="connsiteX36" fmla="*/ 420117 w 532452"/>
                <a:gd name="connsiteY36" fmla="*/ 59118 h 429034"/>
                <a:gd name="connsiteX37" fmla="*/ 399335 w 532452"/>
                <a:gd name="connsiteY37" fmla="*/ 929 h 429034"/>
                <a:gd name="connsiteX38" fmla="*/ 386866 w 532452"/>
                <a:gd name="connsiteY38" fmla="*/ 13398 h 429034"/>
                <a:gd name="connsiteX39" fmla="*/ 374397 w 532452"/>
                <a:gd name="connsiteY39" fmla="*/ 17554 h 429034"/>
                <a:gd name="connsiteX40" fmla="*/ 357771 w 532452"/>
                <a:gd name="connsiteY40" fmla="*/ 42492 h 429034"/>
                <a:gd name="connsiteX41" fmla="*/ 349459 w 532452"/>
                <a:gd name="connsiteY41" fmla="*/ 54961 h 429034"/>
                <a:gd name="connsiteX42" fmla="*/ 345302 w 532452"/>
                <a:gd name="connsiteY42" fmla="*/ 67430 h 429034"/>
                <a:gd name="connsiteX43" fmla="*/ 320364 w 532452"/>
                <a:gd name="connsiteY43" fmla="*/ 96525 h 429034"/>
                <a:gd name="connsiteX44" fmla="*/ 303739 w 532452"/>
                <a:gd name="connsiteY44" fmla="*/ 108994 h 429034"/>
                <a:gd name="connsiteX45" fmla="*/ 287113 w 532452"/>
                <a:gd name="connsiteY45" fmla="*/ 133932 h 429034"/>
                <a:gd name="connsiteX46" fmla="*/ 307895 w 532452"/>
                <a:gd name="connsiteY46" fmla="*/ 133932 h 429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532452" h="429034">
                  <a:moveTo>
                    <a:pt x="307895" y="133932"/>
                  </a:moveTo>
                  <a:lnTo>
                    <a:pt x="307895" y="133932"/>
                  </a:lnTo>
                  <a:cubicBezTo>
                    <a:pt x="238622" y="128390"/>
                    <a:pt x="169527" y="119787"/>
                    <a:pt x="100077" y="117307"/>
                  </a:cubicBezTo>
                  <a:cubicBezTo>
                    <a:pt x="91320" y="116994"/>
                    <a:pt x="83275" y="122366"/>
                    <a:pt x="75139" y="125620"/>
                  </a:cubicBezTo>
                  <a:cubicBezTo>
                    <a:pt x="68798" y="128156"/>
                    <a:pt x="50566" y="135919"/>
                    <a:pt x="41888" y="138089"/>
                  </a:cubicBezTo>
                  <a:cubicBezTo>
                    <a:pt x="35034" y="139802"/>
                    <a:pt x="28033" y="140860"/>
                    <a:pt x="21106" y="142245"/>
                  </a:cubicBezTo>
                  <a:cubicBezTo>
                    <a:pt x="16950" y="145016"/>
                    <a:pt x="11835" y="146720"/>
                    <a:pt x="8637" y="150558"/>
                  </a:cubicBezTo>
                  <a:cubicBezTo>
                    <a:pt x="-3029" y="164557"/>
                    <a:pt x="-1261" y="174896"/>
                    <a:pt x="4481" y="192121"/>
                  </a:cubicBezTo>
                  <a:cubicBezTo>
                    <a:pt x="6061" y="196860"/>
                    <a:pt x="8637" y="201819"/>
                    <a:pt x="12793" y="204590"/>
                  </a:cubicBezTo>
                  <a:cubicBezTo>
                    <a:pt x="17546" y="207759"/>
                    <a:pt x="23877" y="207361"/>
                    <a:pt x="29419" y="208747"/>
                  </a:cubicBezTo>
                  <a:cubicBezTo>
                    <a:pt x="32190" y="212903"/>
                    <a:pt x="35977" y="216539"/>
                    <a:pt x="37731" y="221216"/>
                  </a:cubicBezTo>
                  <a:cubicBezTo>
                    <a:pt x="40212" y="227831"/>
                    <a:pt x="41888" y="234933"/>
                    <a:pt x="41888" y="241998"/>
                  </a:cubicBezTo>
                  <a:cubicBezTo>
                    <a:pt x="41888" y="307279"/>
                    <a:pt x="39808" y="316824"/>
                    <a:pt x="33575" y="366689"/>
                  </a:cubicBezTo>
                  <a:cubicBezTo>
                    <a:pt x="37731" y="369460"/>
                    <a:pt x="41117" y="374180"/>
                    <a:pt x="46044" y="375001"/>
                  </a:cubicBezTo>
                  <a:cubicBezTo>
                    <a:pt x="50366" y="375721"/>
                    <a:pt x="54300" y="372048"/>
                    <a:pt x="58513" y="370845"/>
                  </a:cubicBezTo>
                  <a:cubicBezTo>
                    <a:pt x="95020" y="360416"/>
                    <a:pt x="57732" y="372492"/>
                    <a:pt x="87608" y="362532"/>
                  </a:cubicBezTo>
                  <a:cubicBezTo>
                    <a:pt x="93150" y="363918"/>
                    <a:pt x="99934" y="362927"/>
                    <a:pt x="104233" y="366689"/>
                  </a:cubicBezTo>
                  <a:cubicBezTo>
                    <a:pt x="111752" y="373268"/>
                    <a:pt x="112866" y="385632"/>
                    <a:pt x="120859" y="391627"/>
                  </a:cubicBezTo>
                  <a:cubicBezTo>
                    <a:pt x="126401" y="395783"/>
                    <a:pt x="131809" y="400124"/>
                    <a:pt x="137484" y="404096"/>
                  </a:cubicBezTo>
                  <a:cubicBezTo>
                    <a:pt x="145669" y="409825"/>
                    <a:pt x="154109" y="415179"/>
                    <a:pt x="162422" y="420721"/>
                  </a:cubicBezTo>
                  <a:lnTo>
                    <a:pt x="174891" y="429034"/>
                  </a:lnTo>
                  <a:lnTo>
                    <a:pt x="220611" y="420721"/>
                  </a:lnTo>
                  <a:cubicBezTo>
                    <a:pt x="226213" y="419601"/>
                    <a:pt x="231986" y="418815"/>
                    <a:pt x="237237" y="416565"/>
                  </a:cubicBezTo>
                  <a:cubicBezTo>
                    <a:pt x="241828" y="414597"/>
                    <a:pt x="245238" y="410486"/>
                    <a:pt x="249706" y="408252"/>
                  </a:cubicBezTo>
                  <a:cubicBezTo>
                    <a:pt x="253762" y="406224"/>
                    <a:pt x="275960" y="400029"/>
                    <a:pt x="278801" y="399940"/>
                  </a:cubicBezTo>
                  <a:cubicBezTo>
                    <a:pt x="361899" y="397343"/>
                    <a:pt x="445055" y="397169"/>
                    <a:pt x="528182" y="395783"/>
                  </a:cubicBezTo>
                  <a:cubicBezTo>
                    <a:pt x="533794" y="350895"/>
                    <a:pt x="533958" y="368795"/>
                    <a:pt x="528182" y="316812"/>
                  </a:cubicBezTo>
                  <a:cubicBezTo>
                    <a:pt x="526498" y="301659"/>
                    <a:pt x="526289" y="283783"/>
                    <a:pt x="515713" y="271092"/>
                  </a:cubicBezTo>
                  <a:cubicBezTo>
                    <a:pt x="512515" y="267255"/>
                    <a:pt x="507081" y="265978"/>
                    <a:pt x="503244" y="262780"/>
                  </a:cubicBezTo>
                  <a:cubicBezTo>
                    <a:pt x="477967" y="241715"/>
                    <a:pt x="504915" y="257380"/>
                    <a:pt x="474150" y="241998"/>
                  </a:cubicBezTo>
                  <a:cubicBezTo>
                    <a:pt x="451982" y="208747"/>
                    <a:pt x="481077" y="248925"/>
                    <a:pt x="453368" y="221216"/>
                  </a:cubicBezTo>
                  <a:cubicBezTo>
                    <a:pt x="414888" y="182736"/>
                    <a:pt x="480248" y="237132"/>
                    <a:pt x="432586" y="196278"/>
                  </a:cubicBezTo>
                  <a:cubicBezTo>
                    <a:pt x="427327" y="191770"/>
                    <a:pt x="420859" y="188707"/>
                    <a:pt x="415961" y="183809"/>
                  </a:cubicBezTo>
                  <a:cubicBezTo>
                    <a:pt x="407903" y="175751"/>
                    <a:pt x="406872" y="169012"/>
                    <a:pt x="403491" y="158870"/>
                  </a:cubicBezTo>
                  <a:cubicBezTo>
                    <a:pt x="404877" y="138088"/>
                    <a:pt x="404399" y="117098"/>
                    <a:pt x="407648" y="96525"/>
                  </a:cubicBezTo>
                  <a:cubicBezTo>
                    <a:pt x="408614" y="90405"/>
                    <a:pt x="414002" y="85778"/>
                    <a:pt x="415961" y="79900"/>
                  </a:cubicBezTo>
                  <a:cubicBezTo>
                    <a:pt x="418195" y="73198"/>
                    <a:pt x="418732" y="66045"/>
                    <a:pt x="420117" y="59118"/>
                  </a:cubicBezTo>
                  <a:cubicBezTo>
                    <a:pt x="419877" y="55996"/>
                    <a:pt x="432109" y="-8435"/>
                    <a:pt x="399335" y="929"/>
                  </a:cubicBezTo>
                  <a:cubicBezTo>
                    <a:pt x="393683" y="2544"/>
                    <a:pt x="391757" y="10138"/>
                    <a:pt x="386866" y="13398"/>
                  </a:cubicBezTo>
                  <a:cubicBezTo>
                    <a:pt x="383221" y="15828"/>
                    <a:pt x="378553" y="16169"/>
                    <a:pt x="374397" y="17554"/>
                  </a:cubicBezTo>
                  <a:lnTo>
                    <a:pt x="357771" y="42492"/>
                  </a:lnTo>
                  <a:cubicBezTo>
                    <a:pt x="355000" y="46648"/>
                    <a:pt x="351039" y="50222"/>
                    <a:pt x="349459" y="54961"/>
                  </a:cubicBezTo>
                  <a:cubicBezTo>
                    <a:pt x="348073" y="59117"/>
                    <a:pt x="347476" y="63626"/>
                    <a:pt x="345302" y="67430"/>
                  </a:cubicBezTo>
                  <a:cubicBezTo>
                    <a:pt x="340045" y="76630"/>
                    <a:pt x="328620" y="89448"/>
                    <a:pt x="320364" y="96525"/>
                  </a:cubicBezTo>
                  <a:cubicBezTo>
                    <a:pt x="315105" y="101033"/>
                    <a:pt x="308341" y="103817"/>
                    <a:pt x="303739" y="108994"/>
                  </a:cubicBezTo>
                  <a:cubicBezTo>
                    <a:pt x="297101" y="116461"/>
                    <a:pt x="296049" y="129464"/>
                    <a:pt x="287113" y="133932"/>
                  </a:cubicBezTo>
                  <a:cubicBezTo>
                    <a:pt x="269249" y="142865"/>
                    <a:pt x="304431" y="133932"/>
                    <a:pt x="307895" y="133932"/>
                  </a:cubicBezTo>
                  <a:close/>
                </a:path>
              </a:pathLst>
            </a:custGeom>
            <a:ln>
              <a:solidFill>
                <a:schemeClr val="bg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Obstacle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D8253A4-1734-46A4-BF8D-21474A0DAB8A}"/>
                </a:ext>
              </a:extLst>
            </p:cNvPr>
            <p:cNvSpPr/>
            <p:nvPr/>
          </p:nvSpPr>
          <p:spPr>
            <a:xfrm>
              <a:off x="4243608" y="4234932"/>
              <a:ext cx="798021" cy="452508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Target</a:t>
              </a: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5DDD74A9-6206-437D-BFD7-AE2A2D293F45}"/>
                </a:ext>
              </a:extLst>
            </p:cNvPr>
            <p:cNvSpPr/>
            <p:nvPr/>
          </p:nvSpPr>
          <p:spPr>
            <a:xfrm>
              <a:off x="3616018" y="3272464"/>
              <a:ext cx="660070" cy="511233"/>
            </a:xfrm>
            <a:custGeom>
              <a:avLst/>
              <a:gdLst>
                <a:gd name="connsiteX0" fmla="*/ 349691 w 660070"/>
                <a:gd name="connsiteY0" fmla="*/ 66502 h 511233"/>
                <a:gd name="connsiteX1" fmla="*/ 349691 w 660070"/>
                <a:gd name="connsiteY1" fmla="*/ 66502 h 511233"/>
                <a:gd name="connsiteX2" fmla="*/ 303971 w 660070"/>
                <a:gd name="connsiteY2" fmla="*/ 95596 h 511233"/>
                <a:gd name="connsiteX3" fmla="*/ 258251 w 660070"/>
                <a:gd name="connsiteY3" fmla="*/ 145473 h 511233"/>
                <a:gd name="connsiteX4" fmla="*/ 229157 w 660070"/>
                <a:gd name="connsiteY4" fmla="*/ 174567 h 511233"/>
                <a:gd name="connsiteX5" fmla="*/ 216688 w 660070"/>
                <a:gd name="connsiteY5" fmla="*/ 187036 h 511233"/>
                <a:gd name="connsiteX6" fmla="*/ 191749 w 660070"/>
                <a:gd name="connsiteY6" fmla="*/ 195349 h 511233"/>
                <a:gd name="connsiteX7" fmla="*/ 179280 w 660070"/>
                <a:gd name="connsiteY7" fmla="*/ 199506 h 511233"/>
                <a:gd name="connsiteX8" fmla="*/ 146029 w 660070"/>
                <a:gd name="connsiteY8" fmla="*/ 216131 h 511233"/>
                <a:gd name="connsiteX9" fmla="*/ 125248 w 660070"/>
                <a:gd name="connsiteY9" fmla="*/ 220287 h 511233"/>
                <a:gd name="connsiteX10" fmla="*/ 108622 w 660070"/>
                <a:gd name="connsiteY10" fmla="*/ 224444 h 511233"/>
                <a:gd name="connsiteX11" fmla="*/ 87840 w 660070"/>
                <a:gd name="connsiteY11" fmla="*/ 241069 h 511233"/>
                <a:gd name="connsiteX12" fmla="*/ 50433 w 660070"/>
                <a:gd name="connsiteY12" fmla="*/ 253538 h 511233"/>
                <a:gd name="connsiteX13" fmla="*/ 33808 w 660070"/>
                <a:gd name="connsiteY13" fmla="*/ 278476 h 511233"/>
                <a:gd name="connsiteX14" fmla="*/ 8869 w 660070"/>
                <a:gd name="connsiteY14" fmla="*/ 307571 h 511233"/>
                <a:gd name="connsiteX15" fmla="*/ 557 w 660070"/>
                <a:gd name="connsiteY15" fmla="*/ 332509 h 511233"/>
                <a:gd name="connsiteX16" fmla="*/ 17182 w 660070"/>
                <a:gd name="connsiteY16" fmla="*/ 369916 h 511233"/>
                <a:gd name="connsiteX17" fmla="*/ 25495 w 660070"/>
                <a:gd name="connsiteY17" fmla="*/ 423949 h 511233"/>
                <a:gd name="connsiteX18" fmla="*/ 29651 w 660070"/>
                <a:gd name="connsiteY18" fmla="*/ 461356 h 511233"/>
                <a:gd name="connsiteX19" fmla="*/ 42120 w 660070"/>
                <a:gd name="connsiteY19" fmla="*/ 498764 h 511233"/>
                <a:gd name="connsiteX20" fmla="*/ 67058 w 660070"/>
                <a:gd name="connsiteY20" fmla="*/ 511233 h 511233"/>
                <a:gd name="connsiteX21" fmla="*/ 166811 w 660070"/>
                <a:gd name="connsiteY21" fmla="*/ 502920 h 511233"/>
                <a:gd name="connsiteX22" fmla="*/ 191749 w 660070"/>
                <a:gd name="connsiteY22" fmla="*/ 494607 h 511233"/>
                <a:gd name="connsiteX23" fmla="*/ 225000 w 660070"/>
                <a:gd name="connsiteY23" fmla="*/ 486295 h 511233"/>
                <a:gd name="connsiteX24" fmla="*/ 249938 w 660070"/>
                <a:gd name="connsiteY24" fmla="*/ 469669 h 511233"/>
                <a:gd name="connsiteX25" fmla="*/ 295658 w 660070"/>
                <a:gd name="connsiteY25" fmla="*/ 440575 h 511233"/>
                <a:gd name="connsiteX26" fmla="*/ 316440 w 660070"/>
                <a:gd name="connsiteY26" fmla="*/ 423949 h 511233"/>
                <a:gd name="connsiteX27" fmla="*/ 328909 w 660070"/>
                <a:gd name="connsiteY27" fmla="*/ 411480 h 511233"/>
                <a:gd name="connsiteX28" fmla="*/ 353848 w 660070"/>
                <a:gd name="connsiteY28" fmla="*/ 403167 h 511233"/>
                <a:gd name="connsiteX29" fmla="*/ 374629 w 660070"/>
                <a:gd name="connsiteY29" fmla="*/ 386542 h 511233"/>
                <a:gd name="connsiteX30" fmla="*/ 403724 w 660070"/>
                <a:gd name="connsiteY30" fmla="*/ 378229 h 511233"/>
                <a:gd name="connsiteX31" fmla="*/ 428662 w 660070"/>
                <a:gd name="connsiteY31" fmla="*/ 369916 h 511233"/>
                <a:gd name="connsiteX32" fmla="*/ 441131 w 660070"/>
                <a:gd name="connsiteY32" fmla="*/ 365760 h 511233"/>
                <a:gd name="connsiteX33" fmla="*/ 482695 w 660070"/>
                <a:gd name="connsiteY33" fmla="*/ 349135 h 511233"/>
                <a:gd name="connsiteX34" fmla="*/ 532571 w 660070"/>
                <a:gd name="connsiteY34" fmla="*/ 336666 h 511233"/>
                <a:gd name="connsiteX35" fmla="*/ 565822 w 660070"/>
                <a:gd name="connsiteY35" fmla="*/ 320040 h 511233"/>
                <a:gd name="connsiteX36" fmla="*/ 594917 w 660070"/>
                <a:gd name="connsiteY36" fmla="*/ 295102 h 511233"/>
                <a:gd name="connsiteX37" fmla="*/ 607386 w 660070"/>
                <a:gd name="connsiteY37" fmla="*/ 290946 h 511233"/>
                <a:gd name="connsiteX38" fmla="*/ 636480 w 660070"/>
                <a:gd name="connsiteY38" fmla="*/ 266007 h 511233"/>
                <a:gd name="connsiteX39" fmla="*/ 648949 w 660070"/>
                <a:gd name="connsiteY39" fmla="*/ 249382 h 511233"/>
                <a:gd name="connsiteX40" fmla="*/ 648949 w 660070"/>
                <a:gd name="connsiteY40" fmla="*/ 116378 h 511233"/>
                <a:gd name="connsiteX41" fmla="*/ 632324 w 660070"/>
                <a:gd name="connsiteY41" fmla="*/ 91440 h 511233"/>
                <a:gd name="connsiteX42" fmla="*/ 628168 w 660070"/>
                <a:gd name="connsiteY42" fmla="*/ 66502 h 511233"/>
                <a:gd name="connsiteX43" fmla="*/ 615698 w 660070"/>
                <a:gd name="connsiteY43" fmla="*/ 58189 h 511233"/>
                <a:gd name="connsiteX44" fmla="*/ 599073 w 660070"/>
                <a:gd name="connsiteY44" fmla="*/ 37407 h 511233"/>
                <a:gd name="connsiteX45" fmla="*/ 590760 w 660070"/>
                <a:gd name="connsiteY45" fmla="*/ 24938 h 511233"/>
                <a:gd name="connsiteX46" fmla="*/ 561666 w 660070"/>
                <a:gd name="connsiteY46" fmla="*/ 12469 h 511233"/>
                <a:gd name="connsiteX47" fmla="*/ 528415 w 660070"/>
                <a:gd name="connsiteY47" fmla="*/ 0 h 511233"/>
                <a:gd name="connsiteX48" fmla="*/ 470226 w 660070"/>
                <a:gd name="connsiteY48" fmla="*/ 8313 h 511233"/>
                <a:gd name="connsiteX49" fmla="*/ 457757 w 660070"/>
                <a:gd name="connsiteY49" fmla="*/ 16626 h 511233"/>
                <a:gd name="connsiteX50" fmla="*/ 449444 w 660070"/>
                <a:gd name="connsiteY50" fmla="*/ 29095 h 511233"/>
                <a:gd name="connsiteX51" fmla="*/ 424506 w 660070"/>
                <a:gd name="connsiteY51" fmla="*/ 41564 h 511233"/>
                <a:gd name="connsiteX52" fmla="*/ 391255 w 660070"/>
                <a:gd name="connsiteY52" fmla="*/ 58189 h 511233"/>
                <a:gd name="connsiteX53" fmla="*/ 366317 w 660070"/>
                <a:gd name="connsiteY53" fmla="*/ 66502 h 511233"/>
                <a:gd name="connsiteX54" fmla="*/ 349691 w 660070"/>
                <a:gd name="connsiteY54" fmla="*/ 66502 h 511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660070" h="511233">
                  <a:moveTo>
                    <a:pt x="349691" y="66502"/>
                  </a:moveTo>
                  <a:lnTo>
                    <a:pt x="349691" y="66502"/>
                  </a:lnTo>
                  <a:cubicBezTo>
                    <a:pt x="334451" y="76200"/>
                    <a:pt x="314809" y="81145"/>
                    <a:pt x="303971" y="95596"/>
                  </a:cubicBezTo>
                  <a:cubicBezTo>
                    <a:pt x="282097" y="124762"/>
                    <a:pt x="296400" y="107324"/>
                    <a:pt x="258251" y="145473"/>
                  </a:cubicBezTo>
                  <a:lnTo>
                    <a:pt x="229157" y="174567"/>
                  </a:lnTo>
                  <a:cubicBezTo>
                    <a:pt x="225001" y="178723"/>
                    <a:pt x="222264" y="185177"/>
                    <a:pt x="216688" y="187036"/>
                  </a:cubicBezTo>
                  <a:lnTo>
                    <a:pt x="191749" y="195349"/>
                  </a:lnTo>
                  <a:cubicBezTo>
                    <a:pt x="187593" y="196735"/>
                    <a:pt x="182925" y="197076"/>
                    <a:pt x="179280" y="199506"/>
                  </a:cubicBezTo>
                  <a:cubicBezTo>
                    <a:pt x="165245" y="208862"/>
                    <a:pt x="164515" y="210585"/>
                    <a:pt x="146029" y="216131"/>
                  </a:cubicBezTo>
                  <a:cubicBezTo>
                    <a:pt x="139263" y="218161"/>
                    <a:pt x="132144" y="218755"/>
                    <a:pt x="125248" y="220287"/>
                  </a:cubicBezTo>
                  <a:cubicBezTo>
                    <a:pt x="119671" y="221526"/>
                    <a:pt x="114164" y="223058"/>
                    <a:pt x="108622" y="224444"/>
                  </a:cubicBezTo>
                  <a:cubicBezTo>
                    <a:pt x="101695" y="229986"/>
                    <a:pt x="95775" y="237102"/>
                    <a:pt x="87840" y="241069"/>
                  </a:cubicBezTo>
                  <a:cubicBezTo>
                    <a:pt x="76084" y="246947"/>
                    <a:pt x="50433" y="253538"/>
                    <a:pt x="50433" y="253538"/>
                  </a:cubicBezTo>
                  <a:cubicBezTo>
                    <a:pt x="44891" y="261851"/>
                    <a:pt x="40872" y="271412"/>
                    <a:pt x="33808" y="278476"/>
                  </a:cubicBezTo>
                  <a:cubicBezTo>
                    <a:pt x="16440" y="295844"/>
                    <a:pt x="24865" y="286243"/>
                    <a:pt x="8869" y="307571"/>
                  </a:cubicBezTo>
                  <a:cubicBezTo>
                    <a:pt x="6098" y="315884"/>
                    <a:pt x="-2214" y="324196"/>
                    <a:pt x="557" y="332509"/>
                  </a:cubicBezTo>
                  <a:cubicBezTo>
                    <a:pt x="10449" y="362186"/>
                    <a:pt x="4008" y="350156"/>
                    <a:pt x="17182" y="369916"/>
                  </a:cubicBezTo>
                  <a:cubicBezTo>
                    <a:pt x="23073" y="399372"/>
                    <a:pt x="21182" y="387291"/>
                    <a:pt x="25495" y="423949"/>
                  </a:cubicBezTo>
                  <a:cubicBezTo>
                    <a:pt x="26961" y="436409"/>
                    <a:pt x="27993" y="448920"/>
                    <a:pt x="29651" y="461356"/>
                  </a:cubicBezTo>
                  <a:cubicBezTo>
                    <a:pt x="31794" y="477429"/>
                    <a:pt x="30814" y="487458"/>
                    <a:pt x="42120" y="498764"/>
                  </a:cubicBezTo>
                  <a:cubicBezTo>
                    <a:pt x="50175" y="506819"/>
                    <a:pt x="56919" y="507853"/>
                    <a:pt x="67058" y="511233"/>
                  </a:cubicBezTo>
                  <a:cubicBezTo>
                    <a:pt x="100309" y="508462"/>
                    <a:pt x="133737" y="507330"/>
                    <a:pt x="166811" y="502920"/>
                  </a:cubicBezTo>
                  <a:cubicBezTo>
                    <a:pt x="175496" y="501762"/>
                    <a:pt x="183324" y="497014"/>
                    <a:pt x="191749" y="494607"/>
                  </a:cubicBezTo>
                  <a:cubicBezTo>
                    <a:pt x="202734" y="491468"/>
                    <a:pt x="225000" y="486295"/>
                    <a:pt x="225000" y="486295"/>
                  </a:cubicBezTo>
                  <a:cubicBezTo>
                    <a:pt x="233313" y="480753"/>
                    <a:pt x="241945" y="475663"/>
                    <a:pt x="249938" y="469669"/>
                  </a:cubicBezTo>
                  <a:cubicBezTo>
                    <a:pt x="286694" y="442102"/>
                    <a:pt x="270045" y="449112"/>
                    <a:pt x="295658" y="440575"/>
                  </a:cubicBezTo>
                  <a:cubicBezTo>
                    <a:pt x="302585" y="435033"/>
                    <a:pt x="309764" y="429791"/>
                    <a:pt x="316440" y="423949"/>
                  </a:cubicBezTo>
                  <a:cubicBezTo>
                    <a:pt x="320864" y="420078"/>
                    <a:pt x="323771" y="414335"/>
                    <a:pt x="328909" y="411480"/>
                  </a:cubicBezTo>
                  <a:cubicBezTo>
                    <a:pt x="336569" y="407225"/>
                    <a:pt x="353848" y="403167"/>
                    <a:pt x="353848" y="403167"/>
                  </a:cubicBezTo>
                  <a:cubicBezTo>
                    <a:pt x="360775" y="397625"/>
                    <a:pt x="367106" y="391244"/>
                    <a:pt x="374629" y="386542"/>
                  </a:cubicBezTo>
                  <a:cubicBezTo>
                    <a:pt x="378924" y="383858"/>
                    <a:pt x="400572" y="379175"/>
                    <a:pt x="403724" y="378229"/>
                  </a:cubicBezTo>
                  <a:cubicBezTo>
                    <a:pt x="412117" y="375711"/>
                    <a:pt x="420349" y="372687"/>
                    <a:pt x="428662" y="369916"/>
                  </a:cubicBezTo>
                  <a:cubicBezTo>
                    <a:pt x="432818" y="368531"/>
                    <a:pt x="437212" y="367719"/>
                    <a:pt x="441131" y="365760"/>
                  </a:cubicBezTo>
                  <a:cubicBezTo>
                    <a:pt x="454701" y="358975"/>
                    <a:pt x="467283" y="351704"/>
                    <a:pt x="482695" y="349135"/>
                  </a:cubicBezTo>
                  <a:cubicBezTo>
                    <a:pt x="500434" y="346178"/>
                    <a:pt x="516109" y="344897"/>
                    <a:pt x="532571" y="336666"/>
                  </a:cubicBezTo>
                  <a:cubicBezTo>
                    <a:pt x="543655" y="331124"/>
                    <a:pt x="557059" y="328802"/>
                    <a:pt x="565822" y="320040"/>
                  </a:cubicBezTo>
                  <a:cubicBezTo>
                    <a:pt x="576046" y="309816"/>
                    <a:pt x="582259" y="301431"/>
                    <a:pt x="594917" y="295102"/>
                  </a:cubicBezTo>
                  <a:cubicBezTo>
                    <a:pt x="598836" y="293143"/>
                    <a:pt x="603230" y="292331"/>
                    <a:pt x="607386" y="290946"/>
                  </a:cubicBezTo>
                  <a:cubicBezTo>
                    <a:pt x="620525" y="281091"/>
                    <a:pt x="626061" y="278163"/>
                    <a:pt x="636480" y="266007"/>
                  </a:cubicBezTo>
                  <a:cubicBezTo>
                    <a:pt x="640988" y="260748"/>
                    <a:pt x="644793" y="254924"/>
                    <a:pt x="648949" y="249382"/>
                  </a:cubicBezTo>
                  <a:cubicBezTo>
                    <a:pt x="664788" y="201872"/>
                    <a:pt x="662733" y="212867"/>
                    <a:pt x="648949" y="116378"/>
                  </a:cubicBezTo>
                  <a:cubicBezTo>
                    <a:pt x="647536" y="106488"/>
                    <a:pt x="637866" y="99753"/>
                    <a:pt x="632324" y="91440"/>
                  </a:cubicBezTo>
                  <a:cubicBezTo>
                    <a:pt x="630939" y="83127"/>
                    <a:pt x="631937" y="74040"/>
                    <a:pt x="628168" y="66502"/>
                  </a:cubicBezTo>
                  <a:cubicBezTo>
                    <a:pt x="625934" y="62034"/>
                    <a:pt x="619230" y="61721"/>
                    <a:pt x="615698" y="58189"/>
                  </a:cubicBezTo>
                  <a:cubicBezTo>
                    <a:pt x="609425" y="51916"/>
                    <a:pt x="604396" y="44504"/>
                    <a:pt x="599073" y="37407"/>
                  </a:cubicBezTo>
                  <a:cubicBezTo>
                    <a:pt x="596076" y="33411"/>
                    <a:pt x="594598" y="28136"/>
                    <a:pt x="590760" y="24938"/>
                  </a:cubicBezTo>
                  <a:cubicBezTo>
                    <a:pt x="577790" y="14130"/>
                    <a:pt x="574657" y="18965"/>
                    <a:pt x="561666" y="12469"/>
                  </a:cubicBezTo>
                  <a:cubicBezTo>
                    <a:pt x="533129" y="-1801"/>
                    <a:pt x="568506" y="8017"/>
                    <a:pt x="528415" y="0"/>
                  </a:cubicBezTo>
                  <a:cubicBezTo>
                    <a:pt x="516726" y="1063"/>
                    <a:pt x="486220" y="315"/>
                    <a:pt x="470226" y="8313"/>
                  </a:cubicBezTo>
                  <a:cubicBezTo>
                    <a:pt x="465758" y="10547"/>
                    <a:pt x="461913" y="13855"/>
                    <a:pt x="457757" y="16626"/>
                  </a:cubicBezTo>
                  <a:cubicBezTo>
                    <a:pt x="454986" y="20782"/>
                    <a:pt x="452976" y="25563"/>
                    <a:pt x="449444" y="29095"/>
                  </a:cubicBezTo>
                  <a:cubicBezTo>
                    <a:pt x="438820" y="39719"/>
                    <a:pt x="436898" y="35931"/>
                    <a:pt x="424506" y="41564"/>
                  </a:cubicBezTo>
                  <a:cubicBezTo>
                    <a:pt x="413225" y="46692"/>
                    <a:pt x="403011" y="54270"/>
                    <a:pt x="391255" y="58189"/>
                  </a:cubicBezTo>
                  <a:cubicBezTo>
                    <a:pt x="382942" y="60960"/>
                    <a:pt x="375026" y="65534"/>
                    <a:pt x="366317" y="66502"/>
                  </a:cubicBezTo>
                  <a:cubicBezTo>
                    <a:pt x="324778" y="71117"/>
                    <a:pt x="352462" y="66502"/>
                    <a:pt x="349691" y="66502"/>
                  </a:cubicBezTo>
                  <a:close/>
                </a:path>
              </a:pathLst>
            </a:custGeom>
            <a:ln>
              <a:solidFill>
                <a:schemeClr val="bg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8F4E59A6-8386-41D1-BAFC-1E62A4F552F7}"/>
              </a:ext>
            </a:extLst>
          </p:cNvPr>
          <p:cNvSpPr/>
          <p:nvPr/>
        </p:nvSpPr>
        <p:spPr>
          <a:xfrm>
            <a:off x="6731640" y="2175921"/>
            <a:ext cx="1018633" cy="728292"/>
          </a:xfrm>
          <a:custGeom>
            <a:avLst/>
            <a:gdLst>
              <a:gd name="connsiteX0" fmla="*/ 307895 w 532452"/>
              <a:gd name="connsiteY0" fmla="*/ 133932 h 429034"/>
              <a:gd name="connsiteX1" fmla="*/ 307895 w 532452"/>
              <a:gd name="connsiteY1" fmla="*/ 133932 h 429034"/>
              <a:gd name="connsiteX2" fmla="*/ 100077 w 532452"/>
              <a:gd name="connsiteY2" fmla="*/ 117307 h 429034"/>
              <a:gd name="connsiteX3" fmla="*/ 75139 w 532452"/>
              <a:gd name="connsiteY3" fmla="*/ 125620 h 429034"/>
              <a:gd name="connsiteX4" fmla="*/ 41888 w 532452"/>
              <a:gd name="connsiteY4" fmla="*/ 138089 h 429034"/>
              <a:gd name="connsiteX5" fmla="*/ 21106 w 532452"/>
              <a:gd name="connsiteY5" fmla="*/ 142245 h 429034"/>
              <a:gd name="connsiteX6" fmla="*/ 8637 w 532452"/>
              <a:gd name="connsiteY6" fmla="*/ 150558 h 429034"/>
              <a:gd name="connsiteX7" fmla="*/ 4481 w 532452"/>
              <a:gd name="connsiteY7" fmla="*/ 192121 h 429034"/>
              <a:gd name="connsiteX8" fmla="*/ 12793 w 532452"/>
              <a:gd name="connsiteY8" fmla="*/ 204590 h 429034"/>
              <a:gd name="connsiteX9" fmla="*/ 29419 w 532452"/>
              <a:gd name="connsiteY9" fmla="*/ 208747 h 429034"/>
              <a:gd name="connsiteX10" fmla="*/ 37731 w 532452"/>
              <a:gd name="connsiteY10" fmla="*/ 221216 h 429034"/>
              <a:gd name="connsiteX11" fmla="*/ 41888 w 532452"/>
              <a:gd name="connsiteY11" fmla="*/ 241998 h 429034"/>
              <a:gd name="connsiteX12" fmla="*/ 33575 w 532452"/>
              <a:gd name="connsiteY12" fmla="*/ 366689 h 429034"/>
              <a:gd name="connsiteX13" fmla="*/ 46044 w 532452"/>
              <a:gd name="connsiteY13" fmla="*/ 375001 h 429034"/>
              <a:gd name="connsiteX14" fmla="*/ 58513 w 532452"/>
              <a:gd name="connsiteY14" fmla="*/ 370845 h 429034"/>
              <a:gd name="connsiteX15" fmla="*/ 87608 w 532452"/>
              <a:gd name="connsiteY15" fmla="*/ 362532 h 429034"/>
              <a:gd name="connsiteX16" fmla="*/ 104233 w 532452"/>
              <a:gd name="connsiteY16" fmla="*/ 366689 h 429034"/>
              <a:gd name="connsiteX17" fmla="*/ 120859 w 532452"/>
              <a:gd name="connsiteY17" fmla="*/ 391627 h 429034"/>
              <a:gd name="connsiteX18" fmla="*/ 137484 w 532452"/>
              <a:gd name="connsiteY18" fmla="*/ 404096 h 429034"/>
              <a:gd name="connsiteX19" fmla="*/ 162422 w 532452"/>
              <a:gd name="connsiteY19" fmla="*/ 420721 h 429034"/>
              <a:gd name="connsiteX20" fmla="*/ 174891 w 532452"/>
              <a:gd name="connsiteY20" fmla="*/ 429034 h 429034"/>
              <a:gd name="connsiteX21" fmla="*/ 220611 w 532452"/>
              <a:gd name="connsiteY21" fmla="*/ 420721 h 429034"/>
              <a:gd name="connsiteX22" fmla="*/ 237237 w 532452"/>
              <a:gd name="connsiteY22" fmla="*/ 416565 h 429034"/>
              <a:gd name="connsiteX23" fmla="*/ 249706 w 532452"/>
              <a:gd name="connsiteY23" fmla="*/ 408252 h 429034"/>
              <a:gd name="connsiteX24" fmla="*/ 278801 w 532452"/>
              <a:gd name="connsiteY24" fmla="*/ 399940 h 429034"/>
              <a:gd name="connsiteX25" fmla="*/ 528182 w 532452"/>
              <a:gd name="connsiteY25" fmla="*/ 395783 h 429034"/>
              <a:gd name="connsiteX26" fmla="*/ 528182 w 532452"/>
              <a:gd name="connsiteY26" fmla="*/ 316812 h 429034"/>
              <a:gd name="connsiteX27" fmla="*/ 515713 w 532452"/>
              <a:gd name="connsiteY27" fmla="*/ 271092 h 429034"/>
              <a:gd name="connsiteX28" fmla="*/ 503244 w 532452"/>
              <a:gd name="connsiteY28" fmla="*/ 262780 h 429034"/>
              <a:gd name="connsiteX29" fmla="*/ 474150 w 532452"/>
              <a:gd name="connsiteY29" fmla="*/ 241998 h 429034"/>
              <a:gd name="connsiteX30" fmla="*/ 453368 w 532452"/>
              <a:gd name="connsiteY30" fmla="*/ 221216 h 429034"/>
              <a:gd name="connsiteX31" fmla="*/ 432586 w 532452"/>
              <a:gd name="connsiteY31" fmla="*/ 196278 h 429034"/>
              <a:gd name="connsiteX32" fmla="*/ 415961 w 532452"/>
              <a:gd name="connsiteY32" fmla="*/ 183809 h 429034"/>
              <a:gd name="connsiteX33" fmla="*/ 403491 w 532452"/>
              <a:gd name="connsiteY33" fmla="*/ 158870 h 429034"/>
              <a:gd name="connsiteX34" fmla="*/ 407648 w 532452"/>
              <a:gd name="connsiteY34" fmla="*/ 96525 h 429034"/>
              <a:gd name="connsiteX35" fmla="*/ 415961 w 532452"/>
              <a:gd name="connsiteY35" fmla="*/ 79900 h 429034"/>
              <a:gd name="connsiteX36" fmla="*/ 420117 w 532452"/>
              <a:gd name="connsiteY36" fmla="*/ 59118 h 429034"/>
              <a:gd name="connsiteX37" fmla="*/ 399335 w 532452"/>
              <a:gd name="connsiteY37" fmla="*/ 929 h 429034"/>
              <a:gd name="connsiteX38" fmla="*/ 386866 w 532452"/>
              <a:gd name="connsiteY38" fmla="*/ 13398 h 429034"/>
              <a:gd name="connsiteX39" fmla="*/ 374397 w 532452"/>
              <a:gd name="connsiteY39" fmla="*/ 17554 h 429034"/>
              <a:gd name="connsiteX40" fmla="*/ 357771 w 532452"/>
              <a:gd name="connsiteY40" fmla="*/ 42492 h 429034"/>
              <a:gd name="connsiteX41" fmla="*/ 349459 w 532452"/>
              <a:gd name="connsiteY41" fmla="*/ 54961 h 429034"/>
              <a:gd name="connsiteX42" fmla="*/ 345302 w 532452"/>
              <a:gd name="connsiteY42" fmla="*/ 67430 h 429034"/>
              <a:gd name="connsiteX43" fmla="*/ 320364 w 532452"/>
              <a:gd name="connsiteY43" fmla="*/ 96525 h 429034"/>
              <a:gd name="connsiteX44" fmla="*/ 303739 w 532452"/>
              <a:gd name="connsiteY44" fmla="*/ 108994 h 429034"/>
              <a:gd name="connsiteX45" fmla="*/ 287113 w 532452"/>
              <a:gd name="connsiteY45" fmla="*/ 133932 h 429034"/>
              <a:gd name="connsiteX46" fmla="*/ 307895 w 532452"/>
              <a:gd name="connsiteY46" fmla="*/ 133932 h 429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532452" h="429034">
                <a:moveTo>
                  <a:pt x="307895" y="133932"/>
                </a:moveTo>
                <a:lnTo>
                  <a:pt x="307895" y="133932"/>
                </a:lnTo>
                <a:cubicBezTo>
                  <a:pt x="238622" y="128390"/>
                  <a:pt x="169527" y="119787"/>
                  <a:pt x="100077" y="117307"/>
                </a:cubicBezTo>
                <a:cubicBezTo>
                  <a:pt x="91320" y="116994"/>
                  <a:pt x="83275" y="122366"/>
                  <a:pt x="75139" y="125620"/>
                </a:cubicBezTo>
                <a:cubicBezTo>
                  <a:pt x="68798" y="128156"/>
                  <a:pt x="50566" y="135919"/>
                  <a:pt x="41888" y="138089"/>
                </a:cubicBezTo>
                <a:cubicBezTo>
                  <a:pt x="35034" y="139802"/>
                  <a:pt x="28033" y="140860"/>
                  <a:pt x="21106" y="142245"/>
                </a:cubicBezTo>
                <a:cubicBezTo>
                  <a:pt x="16950" y="145016"/>
                  <a:pt x="11835" y="146720"/>
                  <a:pt x="8637" y="150558"/>
                </a:cubicBezTo>
                <a:cubicBezTo>
                  <a:pt x="-3029" y="164557"/>
                  <a:pt x="-1261" y="174896"/>
                  <a:pt x="4481" y="192121"/>
                </a:cubicBezTo>
                <a:cubicBezTo>
                  <a:pt x="6061" y="196860"/>
                  <a:pt x="8637" y="201819"/>
                  <a:pt x="12793" y="204590"/>
                </a:cubicBezTo>
                <a:cubicBezTo>
                  <a:pt x="17546" y="207759"/>
                  <a:pt x="23877" y="207361"/>
                  <a:pt x="29419" y="208747"/>
                </a:cubicBezTo>
                <a:cubicBezTo>
                  <a:pt x="32190" y="212903"/>
                  <a:pt x="35977" y="216539"/>
                  <a:pt x="37731" y="221216"/>
                </a:cubicBezTo>
                <a:cubicBezTo>
                  <a:pt x="40212" y="227831"/>
                  <a:pt x="41888" y="234933"/>
                  <a:pt x="41888" y="241998"/>
                </a:cubicBezTo>
                <a:cubicBezTo>
                  <a:pt x="41888" y="307279"/>
                  <a:pt x="39808" y="316824"/>
                  <a:pt x="33575" y="366689"/>
                </a:cubicBezTo>
                <a:cubicBezTo>
                  <a:pt x="37731" y="369460"/>
                  <a:pt x="41117" y="374180"/>
                  <a:pt x="46044" y="375001"/>
                </a:cubicBezTo>
                <a:cubicBezTo>
                  <a:pt x="50366" y="375721"/>
                  <a:pt x="54300" y="372048"/>
                  <a:pt x="58513" y="370845"/>
                </a:cubicBezTo>
                <a:cubicBezTo>
                  <a:pt x="95020" y="360416"/>
                  <a:pt x="57732" y="372492"/>
                  <a:pt x="87608" y="362532"/>
                </a:cubicBezTo>
                <a:cubicBezTo>
                  <a:pt x="93150" y="363918"/>
                  <a:pt x="99934" y="362927"/>
                  <a:pt x="104233" y="366689"/>
                </a:cubicBezTo>
                <a:cubicBezTo>
                  <a:pt x="111752" y="373268"/>
                  <a:pt x="112866" y="385632"/>
                  <a:pt x="120859" y="391627"/>
                </a:cubicBezTo>
                <a:cubicBezTo>
                  <a:pt x="126401" y="395783"/>
                  <a:pt x="131809" y="400124"/>
                  <a:pt x="137484" y="404096"/>
                </a:cubicBezTo>
                <a:cubicBezTo>
                  <a:pt x="145669" y="409825"/>
                  <a:pt x="154109" y="415179"/>
                  <a:pt x="162422" y="420721"/>
                </a:cubicBezTo>
                <a:lnTo>
                  <a:pt x="174891" y="429034"/>
                </a:lnTo>
                <a:lnTo>
                  <a:pt x="220611" y="420721"/>
                </a:lnTo>
                <a:cubicBezTo>
                  <a:pt x="226213" y="419601"/>
                  <a:pt x="231986" y="418815"/>
                  <a:pt x="237237" y="416565"/>
                </a:cubicBezTo>
                <a:cubicBezTo>
                  <a:pt x="241828" y="414597"/>
                  <a:pt x="245238" y="410486"/>
                  <a:pt x="249706" y="408252"/>
                </a:cubicBezTo>
                <a:cubicBezTo>
                  <a:pt x="253762" y="406224"/>
                  <a:pt x="275960" y="400029"/>
                  <a:pt x="278801" y="399940"/>
                </a:cubicBezTo>
                <a:cubicBezTo>
                  <a:pt x="361899" y="397343"/>
                  <a:pt x="445055" y="397169"/>
                  <a:pt x="528182" y="395783"/>
                </a:cubicBezTo>
                <a:cubicBezTo>
                  <a:pt x="533794" y="350895"/>
                  <a:pt x="533958" y="368795"/>
                  <a:pt x="528182" y="316812"/>
                </a:cubicBezTo>
                <a:cubicBezTo>
                  <a:pt x="526498" y="301659"/>
                  <a:pt x="526289" y="283783"/>
                  <a:pt x="515713" y="271092"/>
                </a:cubicBezTo>
                <a:cubicBezTo>
                  <a:pt x="512515" y="267255"/>
                  <a:pt x="507081" y="265978"/>
                  <a:pt x="503244" y="262780"/>
                </a:cubicBezTo>
                <a:cubicBezTo>
                  <a:pt x="477967" y="241715"/>
                  <a:pt x="504915" y="257380"/>
                  <a:pt x="474150" y="241998"/>
                </a:cubicBezTo>
                <a:cubicBezTo>
                  <a:pt x="451982" y="208747"/>
                  <a:pt x="481077" y="248925"/>
                  <a:pt x="453368" y="221216"/>
                </a:cubicBezTo>
                <a:cubicBezTo>
                  <a:pt x="414888" y="182736"/>
                  <a:pt x="480248" y="237132"/>
                  <a:pt x="432586" y="196278"/>
                </a:cubicBezTo>
                <a:cubicBezTo>
                  <a:pt x="427327" y="191770"/>
                  <a:pt x="420859" y="188707"/>
                  <a:pt x="415961" y="183809"/>
                </a:cubicBezTo>
                <a:cubicBezTo>
                  <a:pt x="407903" y="175751"/>
                  <a:pt x="406872" y="169012"/>
                  <a:pt x="403491" y="158870"/>
                </a:cubicBezTo>
                <a:cubicBezTo>
                  <a:pt x="404877" y="138088"/>
                  <a:pt x="404399" y="117098"/>
                  <a:pt x="407648" y="96525"/>
                </a:cubicBezTo>
                <a:cubicBezTo>
                  <a:pt x="408614" y="90405"/>
                  <a:pt x="414002" y="85778"/>
                  <a:pt x="415961" y="79900"/>
                </a:cubicBezTo>
                <a:cubicBezTo>
                  <a:pt x="418195" y="73198"/>
                  <a:pt x="418732" y="66045"/>
                  <a:pt x="420117" y="59118"/>
                </a:cubicBezTo>
                <a:cubicBezTo>
                  <a:pt x="419877" y="55996"/>
                  <a:pt x="432109" y="-8435"/>
                  <a:pt x="399335" y="929"/>
                </a:cubicBezTo>
                <a:cubicBezTo>
                  <a:pt x="393683" y="2544"/>
                  <a:pt x="391757" y="10138"/>
                  <a:pt x="386866" y="13398"/>
                </a:cubicBezTo>
                <a:cubicBezTo>
                  <a:pt x="383221" y="15828"/>
                  <a:pt x="378553" y="16169"/>
                  <a:pt x="374397" y="17554"/>
                </a:cubicBezTo>
                <a:lnTo>
                  <a:pt x="357771" y="42492"/>
                </a:lnTo>
                <a:cubicBezTo>
                  <a:pt x="355000" y="46648"/>
                  <a:pt x="351039" y="50222"/>
                  <a:pt x="349459" y="54961"/>
                </a:cubicBezTo>
                <a:cubicBezTo>
                  <a:pt x="348073" y="59117"/>
                  <a:pt x="347476" y="63626"/>
                  <a:pt x="345302" y="67430"/>
                </a:cubicBezTo>
                <a:cubicBezTo>
                  <a:pt x="340045" y="76630"/>
                  <a:pt x="328620" y="89448"/>
                  <a:pt x="320364" y="96525"/>
                </a:cubicBezTo>
                <a:cubicBezTo>
                  <a:pt x="315105" y="101033"/>
                  <a:pt x="308341" y="103817"/>
                  <a:pt x="303739" y="108994"/>
                </a:cubicBezTo>
                <a:cubicBezTo>
                  <a:pt x="297101" y="116461"/>
                  <a:pt x="296049" y="129464"/>
                  <a:pt x="287113" y="133932"/>
                </a:cubicBezTo>
                <a:cubicBezTo>
                  <a:pt x="269249" y="142865"/>
                  <a:pt x="304431" y="133932"/>
                  <a:pt x="307895" y="133932"/>
                </a:cubicBezTo>
                <a:close/>
              </a:path>
            </a:pathLst>
          </a:cu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Obstacle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B59C891-7E39-4D3F-9998-CF0E792C53B7}"/>
              </a:ext>
            </a:extLst>
          </p:cNvPr>
          <p:cNvSpPr/>
          <p:nvPr/>
        </p:nvSpPr>
        <p:spPr>
          <a:xfrm>
            <a:off x="6635852" y="3037800"/>
            <a:ext cx="660070" cy="511233"/>
          </a:xfrm>
          <a:custGeom>
            <a:avLst/>
            <a:gdLst>
              <a:gd name="connsiteX0" fmla="*/ 349691 w 660070"/>
              <a:gd name="connsiteY0" fmla="*/ 66502 h 511233"/>
              <a:gd name="connsiteX1" fmla="*/ 349691 w 660070"/>
              <a:gd name="connsiteY1" fmla="*/ 66502 h 511233"/>
              <a:gd name="connsiteX2" fmla="*/ 303971 w 660070"/>
              <a:gd name="connsiteY2" fmla="*/ 95596 h 511233"/>
              <a:gd name="connsiteX3" fmla="*/ 258251 w 660070"/>
              <a:gd name="connsiteY3" fmla="*/ 145473 h 511233"/>
              <a:gd name="connsiteX4" fmla="*/ 229157 w 660070"/>
              <a:gd name="connsiteY4" fmla="*/ 174567 h 511233"/>
              <a:gd name="connsiteX5" fmla="*/ 216688 w 660070"/>
              <a:gd name="connsiteY5" fmla="*/ 187036 h 511233"/>
              <a:gd name="connsiteX6" fmla="*/ 191749 w 660070"/>
              <a:gd name="connsiteY6" fmla="*/ 195349 h 511233"/>
              <a:gd name="connsiteX7" fmla="*/ 179280 w 660070"/>
              <a:gd name="connsiteY7" fmla="*/ 199506 h 511233"/>
              <a:gd name="connsiteX8" fmla="*/ 146029 w 660070"/>
              <a:gd name="connsiteY8" fmla="*/ 216131 h 511233"/>
              <a:gd name="connsiteX9" fmla="*/ 125248 w 660070"/>
              <a:gd name="connsiteY9" fmla="*/ 220287 h 511233"/>
              <a:gd name="connsiteX10" fmla="*/ 108622 w 660070"/>
              <a:gd name="connsiteY10" fmla="*/ 224444 h 511233"/>
              <a:gd name="connsiteX11" fmla="*/ 87840 w 660070"/>
              <a:gd name="connsiteY11" fmla="*/ 241069 h 511233"/>
              <a:gd name="connsiteX12" fmla="*/ 50433 w 660070"/>
              <a:gd name="connsiteY12" fmla="*/ 253538 h 511233"/>
              <a:gd name="connsiteX13" fmla="*/ 33808 w 660070"/>
              <a:gd name="connsiteY13" fmla="*/ 278476 h 511233"/>
              <a:gd name="connsiteX14" fmla="*/ 8869 w 660070"/>
              <a:gd name="connsiteY14" fmla="*/ 307571 h 511233"/>
              <a:gd name="connsiteX15" fmla="*/ 557 w 660070"/>
              <a:gd name="connsiteY15" fmla="*/ 332509 h 511233"/>
              <a:gd name="connsiteX16" fmla="*/ 17182 w 660070"/>
              <a:gd name="connsiteY16" fmla="*/ 369916 h 511233"/>
              <a:gd name="connsiteX17" fmla="*/ 25495 w 660070"/>
              <a:gd name="connsiteY17" fmla="*/ 423949 h 511233"/>
              <a:gd name="connsiteX18" fmla="*/ 29651 w 660070"/>
              <a:gd name="connsiteY18" fmla="*/ 461356 h 511233"/>
              <a:gd name="connsiteX19" fmla="*/ 42120 w 660070"/>
              <a:gd name="connsiteY19" fmla="*/ 498764 h 511233"/>
              <a:gd name="connsiteX20" fmla="*/ 67058 w 660070"/>
              <a:gd name="connsiteY20" fmla="*/ 511233 h 511233"/>
              <a:gd name="connsiteX21" fmla="*/ 166811 w 660070"/>
              <a:gd name="connsiteY21" fmla="*/ 502920 h 511233"/>
              <a:gd name="connsiteX22" fmla="*/ 191749 w 660070"/>
              <a:gd name="connsiteY22" fmla="*/ 494607 h 511233"/>
              <a:gd name="connsiteX23" fmla="*/ 225000 w 660070"/>
              <a:gd name="connsiteY23" fmla="*/ 486295 h 511233"/>
              <a:gd name="connsiteX24" fmla="*/ 249938 w 660070"/>
              <a:gd name="connsiteY24" fmla="*/ 469669 h 511233"/>
              <a:gd name="connsiteX25" fmla="*/ 295658 w 660070"/>
              <a:gd name="connsiteY25" fmla="*/ 440575 h 511233"/>
              <a:gd name="connsiteX26" fmla="*/ 316440 w 660070"/>
              <a:gd name="connsiteY26" fmla="*/ 423949 h 511233"/>
              <a:gd name="connsiteX27" fmla="*/ 328909 w 660070"/>
              <a:gd name="connsiteY27" fmla="*/ 411480 h 511233"/>
              <a:gd name="connsiteX28" fmla="*/ 353848 w 660070"/>
              <a:gd name="connsiteY28" fmla="*/ 403167 h 511233"/>
              <a:gd name="connsiteX29" fmla="*/ 374629 w 660070"/>
              <a:gd name="connsiteY29" fmla="*/ 386542 h 511233"/>
              <a:gd name="connsiteX30" fmla="*/ 403724 w 660070"/>
              <a:gd name="connsiteY30" fmla="*/ 378229 h 511233"/>
              <a:gd name="connsiteX31" fmla="*/ 428662 w 660070"/>
              <a:gd name="connsiteY31" fmla="*/ 369916 h 511233"/>
              <a:gd name="connsiteX32" fmla="*/ 441131 w 660070"/>
              <a:gd name="connsiteY32" fmla="*/ 365760 h 511233"/>
              <a:gd name="connsiteX33" fmla="*/ 482695 w 660070"/>
              <a:gd name="connsiteY33" fmla="*/ 349135 h 511233"/>
              <a:gd name="connsiteX34" fmla="*/ 532571 w 660070"/>
              <a:gd name="connsiteY34" fmla="*/ 336666 h 511233"/>
              <a:gd name="connsiteX35" fmla="*/ 565822 w 660070"/>
              <a:gd name="connsiteY35" fmla="*/ 320040 h 511233"/>
              <a:gd name="connsiteX36" fmla="*/ 594917 w 660070"/>
              <a:gd name="connsiteY36" fmla="*/ 295102 h 511233"/>
              <a:gd name="connsiteX37" fmla="*/ 607386 w 660070"/>
              <a:gd name="connsiteY37" fmla="*/ 290946 h 511233"/>
              <a:gd name="connsiteX38" fmla="*/ 636480 w 660070"/>
              <a:gd name="connsiteY38" fmla="*/ 266007 h 511233"/>
              <a:gd name="connsiteX39" fmla="*/ 648949 w 660070"/>
              <a:gd name="connsiteY39" fmla="*/ 249382 h 511233"/>
              <a:gd name="connsiteX40" fmla="*/ 648949 w 660070"/>
              <a:gd name="connsiteY40" fmla="*/ 116378 h 511233"/>
              <a:gd name="connsiteX41" fmla="*/ 632324 w 660070"/>
              <a:gd name="connsiteY41" fmla="*/ 91440 h 511233"/>
              <a:gd name="connsiteX42" fmla="*/ 628168 w 660070"/>
              <a:gd name="connsiteY42" fmla="*/ 66502 h 511233"/>
              <a:gd name="connsiteX43" fmla="*/ 615698 w 660070"/>
              <a:gd name="connsiteY43" fmla="*/ 58189 h 511233"/>
              <a:gd name="connsiteX44" fmla="*/ 599073 w 660070"/>
              <a:gd name="connsiteY44" fmla="*/ 37407 h 511233"/>
              <a:gd name="connsiteX45" fmla="*/ 590760 w 660070"/>
              <a:gd name="connsiteY45" fmla="*/ 24938 h 511233"/>
              <a:gd name="connsiteX46" fmla="*/ 561666 w 660070"/>
              <a:gd name="connsiteY46" fmla="*/ 12469 h 511233"/>
              <a:gd name="connsiteX47" fmla="*/ 528415 w 660070"/>
              <a:gd name="connsiteY47" fmla="*/ 0 h 511233"/>
              <a:gd name="connsiteX48" fmla="*/ 470226 w 660070"/>
              <a:gd name="connsiteY48" fmla="*/ 8313 h 511233"/>
              <a:gd name="connsiteX49" fmla="*/ 457757 w 660070"/>
              <a:gd name="connsiteY49" fmla="*/ 16626 h 511233"/>
              <a:gd name="connsiteX50" fmla="*/ 449444 w 660070"/>
              <a:gd name="connsiteY50" fmla="*/ 29095 h 511233"/>
              <a:gd name="connsiteX51" fmla="*/ 424506 w 660070"/>
              <a:gd name="connsiteY51" fmla="*/ 41564 h 511233"/>
              <a:gd name="connsiteX52" fmla="*/ 391255 w 660070"/>
              <a:gd name="connsiteY52" fmla="*/ 58189 h 511233"/>
              <a:gd name="connsiteX53" fmla="*/ 366317 w 660070"/>
              <a:gd name="connsiteY53" fmla="*/ 66502 h 511233"/>
              <a:gd name="connsiteX54" fmla="*/ 349691 w 660070"/>
              <a:gd name="connsiteY54" fmla="*/ 66502 h 5112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660070" h="511233">
                <a:moveTo>
                  <a:pt x="349691" y="66502"/>
                </a:moveTo>
                <a:lnTo>
                  <a:pt x="349691" y="66502"/>
                </a:lnTo>
                <a:cubicBezTo>
                  <a:pt x="334451" y="76200"/>
                  <a:pt x="314809" y="81145"/>
                  <a:pt x="303971" y="95596"/>
                </a:cubicBezTo>
                <a:cubicBezTo>
                  <a:pt x="282097" y="124762"/>
                  <a:pt x="296400" y="107324"/>
                  <a:pt x="258251" y="145473"/>
                </a:cubicBezTo>
                <a:lnTo>
                  <a:pt x="229157" y="174567"/>
                </a:lnTo>
                <a:cubicBezTo>
                  <a:pt x="225001" y="178723"/>
                  <a:pt x="222264" y="185177"/>
                  <a:pt x="216688" y="187036"/>
                </a:cubicBezTo>
                <a:lnTo>
                  <a:pt x="191749" y="195349"/>
                </a:lnTo>
                <a:cubicBezTo>
                  <a:pt x="187593" y="196735"/>
                  <a:pt x="182925" y="197076"/>
                  <a:pt x="179280" y="199506"/>
                </a:cubicBezTo>
                <a:cubicBezTo>
                  <a:pt x="165245" y="208862"/>
                  <a:pt x="164515" y="210585"/>
                  <a:pt x="146029" y="216131"/>
                </a:cubicBezTo>
                <a:cubicBezTo>
                  <a:pt x="139263" y="218161"/>
                  <a:pt x="132144" y="218755"/>
                  <a:pt x="125248" y="220287"/>
                </a:cubicBezTo>
                <a:cubicBezTo>
                  <a:pt x="119671" y="221526"/>
                  <a:pt x="114164" y="223058"/>
                  <a:pt x="108622" y="224444"/>
                </a:cubicBezTo>
                <a:cubicBezTo>
                  <a:pt x="101695" y="229986"/>
                  <a:pt x="95775" y="237102"/>
                  <a:pt x="87840" y="241069"/>
                </a:cubicBezTo>
                <a:cubicBezTo>
                  <a:pt x="76084" y="246947"/>
                  <a:pt x="50433" y="253538"/>
                  <a:pt x="50433" y="253538"/>
                </a:cubicBezTo>
                <a:cubicBezTo>
                  <a:pt x="44891" y="261851"/>
                  <a:pt x="40872" y="271412"/>
                  <a:pt x="33808" y="278476"/>
                </a:cubicBezTo>
                <a:cubicBezTo>
                  <a:pt x="16440" y="295844"/>
                  <a:pt x="24865" y="286243"/>
                  <a:pt x="8869" y="307571"/>
                </a:cubicBezTo>
                <a:cubicBezTo>
                  <a:pt x="6098" y="315884"/>
                  <a:pt x="-2214" y="324196"/>
                  <a:pt x="557" y="332509"/>
                </a:cubicBezTo>
                <a:cubicBezTo>
                  <a:pt x="10449" y="362186"/>
                  <a:pt x="4008" y="350156"/>
                  <a:pt x="17182" y="369916"/>
                </a:cubicBezTo>
                <a:cubicBezTo>
                  <a:pt x="23073" y="399372"/>
                  <a:pt x="21182" y="387291"/>
                  <a:pt x="25495" y="423949"/>
                </a:cubicBezTo>
                <a:cubicBezTo>
                  <a:pt x="26961" y="436409"/>
                  <a:pt x="27993" y="448920"/>
                  <a:pt x="29651" y="461356"/>
                </a:cubicBezTo>
                <a:cubicBezTo>
                  <a:pt x="31794" y="477429"/>
                  <a:pt x="30814" y="487458"/>
                  <a:pt x="42120" y="498764"/>
                </a:cubicBezTo>
                <a:cubicBezTo>
                  <a:pt x="50175" y="506819"/>
                  <a:pt x="56919" y="507853"/>
                  <a:pt x="67058" y="511233"/>
                </a:cubicBezTo>
                <a:cubicBezTo>
                  <a:pt x="100309" y="508462"/>
                  <a:pt x="133737" y="507330"/>
                  <a:pt x="166811" y="502920"/>
                </a:cubicBezTo>
                <a:cubicBezTo>
                  <a:pt x="175496" y="501762"/>
                  <a:pt x="183324" y="497014"/>
                  <a:pt x="191749" y="494607"/>
                </a:cubicBezTo>
                <a:cubicBezTo>
                  <a:pt x="202734" y="491468"/>
                  <a:pt x="225000" y="486295"/>
                  <a:pt x="225000" y="486295"/>
                </a:cubicBezTo>
                <a:cubicBezTo>
                  <a:pt x="233313" y="480753"/>
                  <a:pt x="241945" y="475663"/>
                  <a:pt x="249938" y="469669"/>
                </a:cubicBezTo>
                <a:cubicBezTo>
                  <a:pt x="286694" y="442102"/>
                  <a:pt x="270045" y="449112"/>
                  <a:pt x="295658" y="440575"/>
                </a:cubicBezTo>
                <a:cubicBezTo>
                  <a:pt x="302585" y="435033"/>
                  <a:pt x="309764" y="429791"/>
                  <a:pt x="316440" y="423949"/>
                </a:cubicBezTo>
                <a:cubicBezTo>
                  <a:pt x="320864" y="420078"/>
                  <a:pt x="323771" y="414335"/>
                  <a:pt x="328909" y="411480"/>
                </a:cubicBezTo>
                <a:cubicBezTo>
                  <a:pt x="336569" y="407225"/>
                  <a:pt x="353848" y="403167"/>
                  <a:pt x="353848" y="403167"/>
                </a:cubicBezTo>
                <a:cubicBezTo>
                  <a:pt x="360775" y="397625"/>
                  <a:pt x="367106" y="391244"/>
                  <a:pt x="374629" y="386542"/>
                </a:cubicBezTo>
                <a:cubicBezTo>
                  <a:pt x="378924" y="383858"/>
                  <a:pt x="400572" y="379175"/>
                  <a:pt x="403724" y="378229"/>
                </a:cubicBezTo>
                <a:cubicBezTo>
                  <a:pt x="412117" y="375711"/>
                  <a:pt x="420349" y="372687"/>
                  <a:pt x="428662" y="369916"/>
                </a:cubicBezTo>
                <a:cubicBezTo>
                  <a:pt x="432818" y="368531"/>
                  <a:pt x="437212" y="367719"/>
                  <a:pt x="441131" y="365760"/>
                </a:cubicBezTo>
                <a:cubicBezTo>
                  <a:pt x="454701" y="358975"/>
                  <a:pt x="467283" y="351704"/>
                  <a:pt x="482695" y="349135"/>
                </a:cubicBezTo>
                <a:cubicBezTo>
                  <a:pt x="500434" y="346178"/>
                  <a:pt x="516109" y="344897"/>
                  <a:pt x="532571" y="336666"/>
                </a:cubicBezTo>
                <a:cubicBezTo>
                  <a:pt x="543655" y="331124"/>
                  <a:pt x="557059" y="328802"/>
                  <a:pt x="565822" y="320040"/>
                </a:cubicBezTo>
                <a:cubicBezTo>
                  <a:pt x="576046" y="309816"/>
                  <a:pt x="582259" y="301431"/>
                  <a:pt x="594917" y="295102"/>
                </a:cubicBezTo>
                <a:cubicBezTo>
                  <a:pt x="598836" y="293143"/>
                  <a:pt x="603230" y="292331"/>
                  <a:pt x="607386" y="290946"/>
                </a:cubicBezTo>
                <a:cubicBezTo>
                  <a:pt x="620525" y="281091"/>
                  <a:pt x="626061" y="278163"/>
                  <a:pt x="636480" y="266007"/>
                </a:cubicBezTo>
                <a:cubicBezTo>
                  <a:pt x="640988" y="260748"/>
                  <a:pt x="644793" y="254924"/>
                  <a:pt x="648949" y="249382"/>
                </a:cubicBezTo>
                <a:cubicBezTo>
                  <a:pt x="664788" y="201872"/>
                  <a:pt x="662733" y="212867"/>
                  <a:pt x="648949" y="116378"/>
                </a:cubicBezTo>
                <a:cubicBezTo>
                  <a:pt x="647536" y="106488"/>
                  <a:pt x="637866" y="99753"/>
                  <a:pt x="632324" y="91440"/>
                </a:cubicBezTo>
                <a:cubicBezTo>
                  <a:pt x="630939" y="83127"/>
                  <a:pt x="631937" y="74040"/>
                  <a:pt x="628168" y="66502"/>
                </a:cubicBezTo>
                <a:cubicBezTo>
                  <a:pt x="625934" y="62034"/>
                  <a:pt x="619230" y="61721"/>
                  <a:pt x="615698" y="58189"/>
                </a:cubicBezTo>
                <a:cubicBezTo>
                  <a:pt x="609425" y="51916"/>
                  <a:pt x="604396" y="44504"/>
                  <a:pt x="599073" y="37407"/>
                </a:cubicBezTo>
                <a:cubicBezTo>
                  <a:pt x="596076" y="33411"/>
                  <a:pt x="594598" y="28136"/>
                  <a:pt x="590760" y="24938"/>
                </a:cubicBezTo>
                <a:cubicBezTo>
                  <a:pt x="577790" y="14130"/>
                  <a:pt x="574657" y="18965"/>
                  <a:pt x="561666" y="12469"/>
                </a:cubicBezTo>
                <a:cubicBezTo>
                  <a:pt x="533129" y="-1801"/>
                  <a:pt x="568506" y="8017"/>
                  <a:pt x="528415" y="0"/>
                </a:cubicBezTo>
                <a:cubicBezTo>
                  <a:pt x="516726" y="1063"/>
                  <a:pt x="486220" y="315"/>
                  <a:pt x="470226" y="8313"/>
                </a:cubicBezTo>
                <a:cubicBezTo>
                  <a:pt x="465758" y="10547"/>
                  <a:pt x="461913" y="13855"/>
                  <a:pt x="457757" y="16626"/>
                </a:cubicBezTo>
                <a:cubicBezTo>
                  <a:pt x="454986" y="20782"/>
                  <a:pt x="452976" y="25563"/>
                  <a:pt x="449444" y="29095"/>
                </a:cubicBezTo>
                <a:cubicBezTo>
                  <a:pt x="438820" y="39719"/>
                  <a:pt x="436898" y="35931"/>
                  <a:pt x="424506" y="41564"/>
                </a:cubicBezTo>
                <a:cubicBezTo>
                  <a:pt x="413225" y="46692"/>
                  <a:pt x="403011" y="54270"/>
                  <a:pt x="391255" y="58189"/>
                </a:cubicBezTo>
                <a:cubicBezTo>
                  <a:pt x="382942" y="60960"/>
                  <a:pt x="375026" y="65534"/>
                  <a:pt x="366317" y="66502"/>
                </a:cubicBezTo>
                <a:cubicBezTo>
                  <a:pt x="324778" y="71117"/>
                  <a:pt x="352462" y="66502"/>
                  <a:pt x="349691" y="66502"/>
                </a:cubicBezTo>
                <a:close/>
              </a:path>
            </a:pathLst>
          </a:cu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EAD07C5-6D8B-4188-893B-447D5DA0F94A}"/>
              </a:ext>
            </a:extLst>
          </p:cNvPr>
          <p:cNvSpPr/>
          <p:nvPr/>
        </p:nvSpPr>
        <p:spPr>
          <a:xfrm>
            <a:off x="3044228" y="1857895"/>
            <a:ext cx="2610709" cy="30092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A1255DC-F1B6-44E0-84B0-BC2114B645FD}"/>
              </a:ext>
            </a:extLst>
          </p:cNvPr>
          <p:cNvSpPr/>
          <p:nvPr/>
        </p:nvSpPr>
        <p:spPr>
          <a:xfrm>
            <a:off x="346913" y="1851994"/>
            <a:ext cx="2610709" cy="30092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5EE7198-9C9A-4732-9EFD-52D36D578C1C}"/>
              </a:ext>
            </a:extLst>
          </p:cNvPr>
          <p:cNvSpPr/>
          <p:nvPr/>
        </p:nvSpPr>
        <p:spPr>
          <a:xfrm>
            <a:off x="5775225" y="1872441"/>
            <a:ext cx="2610709" cy="30092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5254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5E74BB3-967F-41FF-8AE1-CD7AA71F60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Suppose you are given a function that assigns costs to paths</a:t>
            </a:r>
          </a:p>
          <a:p>
            <a:r>
              <a:rPr lang="en-US" dirty="0"/>
              <a:t>RRT solution is usually far from optimal</a:t>
            </a:r>
          </a:p>
          <a:p>
            <a:r>
              <a:rPr lang="en-US" dirty="0" err="1"/>
              <a:t>Karaman</a:t>
            </a:r>
            <a:r>
              <a:rPr lang="en-US" dirty="0"/>
              <a:t> &amp; </a:t>
            </a:r>
            <a:r>
              <a:rPr lang="en-US" dirty="0" err="1"/>
              <a:t>Frazzoli</a:t>
            </a:r>
            <a:r>
              <a:rPr lang="en-US" dirty="0"/>
              <a:t> (2010) showed that probability of RRT converging to an optimal solution is </a:t>
            </a:r>
            <a:r>
              <a:rPr lang="en-US" b="1" dirty="0"/>
              <a:t>0</a:t>
            </a:r>
          </a:p>
          <a:p>
            <a:r>
              <a:rPr lang="en-US" dirty="0"/>
              <a:t>First alternative: RRG (Rapidly exploring Random Graph)</a:t>
            </a:r>
          </a:p>
          <a:p>
            <a:pPr lvl="1"/>
            <a:r>
              <a:rPr lang="en-US" sz="2400" dirty="0"/>
              <a:t>Connects new sample to all vertices within some distance to it</a:t>
            </a:r>
          </a:p>
          <a:p>
            <a:pPr lvl="1"/>
            <a:r>
              <a:rPr lang="en-US" sz="2400" dirty="0"/>
              <a:t>Can create graphs with cycles</a:t>
            </a:r>
          </a:p>
          <a:p>
            <a:pPr lvl="1"/>
            <a:r>
              <a:rPr lang="en-US" sz="2400" dirty="0"/>
              <a:t>Improves optimality: probability of RRG converging to an optimal solution is </a:t>
            </a:r>
            <a:r>
              <a:rPr lang="en-US" sz="2400" b="1" dirty="0"/>
              <a:t>1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AD46573-5811-4917-BF73-2D47533D22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with RRT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43FC61-6F63-40A8-A38F-8D8AC79A1D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944462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A083E2F-8A41-48B2-BB31-43C1AC98E7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Many variants: RRT* (rewires the tree as better paths are found), PRM*, etc.</a:t>
            </a:r>
          </a:p>
          <a:p>
            <a:r>
              <a:rPr lang="en-US" dirty="0"/>
              <a:t>Some of them add optimality criteria such as costs on edges</a:t>
            </a:r>
          </a:p>
          <a:p>
            <a:r>
              <a:rPr lang="en-US" dirty="0"/>
              <a:t>Algorithms differ in the underlying structure maintained: PRM (forest), RRT (tree), RRG (graphs with possible cycles), RRT* (acyclic graphs) etc. </a:t>
            </a:r>
          </a:p>
          <a:p>
            <a:r>
              <a:rPr lang="en-US" dirty="0"/>
              <a:t>There are two key considerations:</a:t>
            </a:r>
          </a:p>
          <a:p>
            <a:pPr lvl="1"/>
            <a:r>
              <a:rPr lang="en-US" dirty="0"/>
              <a:t>Probabilistic completeness: given infinite time, will the procedure identify a path to the goal set</a:t>
            </a:r>
          </a:p>
          <a:p>
            <a:pPr lvl="1"/>
            <a:r>
              <a:rPr lang="en-US" dirty="0"/>
              <a:t>Asymptotic optimality: does the optimal path found by the algorithm converge to the actual optimum in the limit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E987596-3DBE-40DD-97D0-3A0819D48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Many variants of PRMs and RRTs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FD295D-1987-4631-A06B-7D7C133F56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958236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1575E63-D3E7-46C8-9913-C2A04B2BD8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Define path planning objectives in STL </a:t>
            </a:r>
          </a:p>
          <a:p>
            <a:r>
              <a:rPr lang="en-US" dirty="0"/>
              <a:t>Define robustness of STL on partial trajectories</a:t>
            </a:r>
          </a:p>
          <a:p>
            <a:r>
              <a:rPr lang="en-US" dirty="0"/>
              <a:t>Use RRT to explore the search space</a:t>
            </a:r>
          </a:p>
          <a:p>
            <a:r>
              <a:rPr lang="en-US" dirty="0"/>
              <a:t>When selecting nearest neighbors of the goal point, select ones with high robustness</a:t>
            </a:r>
          </a:p>
          <a:p>
            <a:r>
              <a:rPr lang="en-US" dirty="0"/>
              <a:t>Allows path-planning with STL objectives!</a:t>
            </a:r>
          </a:p>
          <a:p>
            <a:r>
              <a:rPr lang="en-US" dirty="0"/>
              <a:t>Combining RRTs with LTL objectives has been extensively studied in the literature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09BF625-08F5-44A0-8A83-EBCF0B514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Combining RRTs with STL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21FF6D-9CCD-4FC3-8493-687FBEB78E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15677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A7B0A784-C699-46DF-AE50-23313A43467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6524" y="1412064"/>
                <a:ext cx="5004549" cy="4269578"/>
              </a:xfrm>
            </p:spPr>
            <p:txBody>
              <a:bodyPr>
                <a:normAutofit fontScale="85000" lnSpcReduction="10000"/>
              </a:bodyPr>
              <a:lstStyle/>
              <a:p>
                <a:pPr marL="0" indent="0">
                  <a:buNone/>
                </a:pPr>
                <a:r>
                  <a:rPr lang="en-US" sz="2000" b="1" i="0" dirty="0">
                    <a:latin typeface="Cambria Math" panose="02040503050406030204" pitchFamily="18" charset="0"/>
                  </a:rPr>
                  <a:t>ShortestPath (Graph G(V, E), </a:t>
                </a:r>
                <a:r>
                  <a:rPr lang="en-US" sz="2000" i="1" dirty="0" err="1">
                    <a:latin typeface="Cambria Math" panose="02040503050406030204" pitchFamily="18" charset="0"/>
                  </a:rPr>
                  <a:t>src</a:t>
                </a:r>
                <a:r>
                  <a:rPr lang="en-US" sz="2000" b="1" dirty="0">
                    <a:latin typeface="Cambria Math" panose="02040503050406030204" pitchFamily="18" charset="0"/>
                  </a:rPr>
                  <a:t>)</a:t>
                </a:r>
                <a:endParaRPr lang="en-US" sz="2000" b="1" i="0" dirty="0">
                  <a:latin typeface="Cambria Math" panose="02040503050406030204" pitchFamily="18" charset="0"/>
                </a:endParaRPr>
              </a:p>
              <a:p>
                <a:pPr marL="228600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1" i="0" smtClean="0">
                          <a:latin typeface="Cambria Math" panose="02040503050406030204" pitchFamily="18" charset="0"/>
                        </a:rPr>
                        <m:t>𝐟𝐨𝐫</m:t>
                      </m:r>
                      <m:r>
                        <a:rPr lang="en-US" sz="2000" b="1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1" i="0" smtClean="0">
                          <a:latin typeface="Cambria Math" panose="02040503050406030204" pitchFamily="18" charset="0"/>
                        </a:rPr>
                        <m:t>𝐞𝐚𝐜𝐡</m:t>
                      </m:r>
                      <m:r>
                        <a:rPr lang="en-US" sz="2000" b="1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2000" b="0" dirty="0"/>
              </a:p>
              <a:p>
                <a:pPr marL="228600" lvl="1" indent="0">
                  <a:buNone/>
                </a:pPr>
                <a:r>
                  <a:rPr lang="en-US" sz="2000" b="0" dirty="0"/>
                  <a:t>	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𝑑𝑖𝑠𝑡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=∞</m:t>
                    </m:r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𝑝𝑟𝑒𝑣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=⊥</m:t>
                    </m:r>
                  </m:oMath>
                </a14:m>
                <a:endParaRPr lang="en-US" sz="2000" b="0" dirty="0"/>
              </a:p>
              <a:p>
                <a:pPr marL="228600" lvl="1" indent="0">
                  <a:buNone/>
                </a:pPr>
                <a:r>
                  <a:rPr lang="en-US" sz="2000" b="0" dirty="0"/>
                  <a:t>	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∪{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2000" b="0" dirty="0"/>
              </a:p>
              <a:p>
                <a:pPr marL="228600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1" i="0" smtClean="0">
                          <a:latin typeface="Cambria Math" panose="02040503050406030204" pitchFamily="18" charset="0"/>
                        </a:rPr>
                        <m:t>𝐞𝐧𝐝</m:t>
                      </m:r>
                    </m:oMath>
                  </m:oMathPara>
                </a14:m>
                <a:endParaRPr lang="en-US" sz="2000" b="1" dirty="0"/>
              </a:p>
              <a:p>
                <a:pPr marL="228600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𝑑𝑖𝑠𝑡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𝑠𝑟𝑐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=0;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𝑝𝑟𝑒𝑣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𝑠𝑟𝑐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 ⊥</m:t>
                      </m:r>
                    </m:oMath>
                  </m:oMathPara>
                </a14:m>
                <a:endParaRPr lang="en-US" sz="2000" dirty="0"/>
              </a:p>
              <a:p>
                <a:pPr marL="228600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1" i="0" smtClean="0">
                          <a:latin typeface="Cambria Math" panose="02040503050406030204" pitchFamily="18" charset="0"/>
                        </a:rPr>
                        <m:t>𝐰𝐡𝐢𝐥𝐞</m:t>
                      </m:r>
                      <m:r>
                        <a:rPr lang="en-US" sz="2000" b="1" i="0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Q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≠∅</m:t>
                          </m:r>
                        </m:e>
                      </m:d>
                    </m:oMath>
                  </m:oMathPara>
                </a14:m>
                <a:endParaRPr lang="en-US" sz="2000" b="0" dirty="0"/>
              </a:p>
              <a:p>
                <a:pPr marL="228600" lvl="1" indent="0">
                  <a:buNone/>
                  <a:tabLst>
                    <a:tab pos="457200" algn="l"/>
                  </a:tabLst>
                </a:pPr>
                <a:r>
                  <a:rPr lang="en-US" sz="2000" b="1" dirty="0"/>
                  <a:t>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u</m:t>
                    </m:r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=</m:t>
                    </m:r>
                    <m:limLow>
                      <m:limLow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arg</m:t>
                        </m:r>
                        <m:r>
                          <a:rPr lang="en-US" sz="20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min</m:t>
                        </m:r>
                      </m:e>
                      <m:li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lim>
                    </m:limLow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𝑑𝑖𝑠𝑡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000" dirty="0"/>
                  <a:t>;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−{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2000" dirty="0"/>
                  <a:t>;</a:t>
                </a:r>
              </a:p>
              <a:p>
                <a:pPr marL="228600" lvl="1" indent="0">
                  <a:buNone/>
                  <a:tabLst>
                    <a:tab pos="457200" algn="l"/>
                  </a:tabLst>
                </a:pPr>
                <a:r>
                  <a:rPr lang="en-US" sz="2000" dirty="0"/>
                  <a:t>	</a:t>
                </a:r>
                <a14:m>
                  <m:oMath xmlns:m="http://schemas.openxmlformats.org/officeDocument/2006/math">
                    <m:r>
                      <a:rPr lang="en-US" sz="2000" b="1" i="0" smtClean="0">
                        <a:latin typeface="Cambria Math" panose="02040503050406030204" pitchFamily="18" charset="0"/>
                      </a:rPr>
                      <m:t>𝐟𝐨𝐫</m:t>
                    </m:r>
                    <m:r>
                      <a:rPr lang="en-US" sz="2000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1" i="0" smtClean="0">
                        <a:latin typeface="Cambria Math" panose="02040503050406030204" pitchFamily="18" charset="0"/>
                      </a:rPr>
                      <m:t>𝐞𝐚𝐜𝐡</m:t>
                    </m:r>
                    <m:r>
                      <a:rPr lang="en-US" sz="2000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. 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endParaRPr lang="en-US" sz="2000" i="1" dirty="0"/>
              </a:p>
              <a:p>
                <a:pPr marL="228600" lvl="1" indent="0">
                  <a:buNone/>
                  <a:tabLst>
                    <a:tab pos="457200" algn="l"/>
                  </a:tabLst>
                </a:pPr>
                <a:r>
                  <a:rPr lang="en-US" sz="2000" i="1" dirty="0"/>
                  <a:t>		</a:t>
                </a:r>
                <a14:m>
                  <m:oMath xmlns:m="http://schemas.openxmlformats.org/officeDocument/2006/math">
                    <m:r>
                      <a:rPr lang="en-US" sz="2000" b="1" i="0" smtClean="0">
                        <a:latin typeface="Cambria Math" panose="02040503050406030204" pitchFamily="18" charset="0"/>
                      </a:rPr>
                      <m:t>𝐢𝐟</m:t>
                    </m:r>
                    <m:r>
                      <a:rPr lang="en-US" sz="2000" b="1" i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𝑑𝑖𝑠𝑡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𝑐𝑜𝑠𝑡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𝑑𝑖𝑠𝑡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  <m:r>
                          <m:rPr>
                            <m:nor/>
                          </m:rPr>
                          <a:rPr lang="en-US" sz="2000" i="1" dirty="0"/>
                          <m:t> </m:t>
                        </m:r>
                      </m:e>
                    </m:d>
                  </m:oMath>
                </a14:m>
                <a:endParaRPr lang="en-US" sz="2000" i="1" dirty="0"/>
              </a:p>
              <a:p>
                <a:pPr marL="228600" lvl="1" indent="0">
                  <a:buNone/>
                  <a:tabLst>
                    <a:tab pos="457200" algn="l"/>
                  </a:tabLst>
                </a:pPr>
                <a:r>
                  <a:rPr lang="en-US" sz="2000" i="1" dirty="0"/>
                  <a:t>			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𝑑𝑖𝑠𝑡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𝑑𝑖𝑠𝑡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𝑐𝑜𝑠𝑡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endParaRPr lang="en-US" sz="2000" b="0" i="1" dirty="0">
                  <a:latin typeface="Cambria Math" panose="02040503050406030204" pitchFamily="18" charset="0"/>
                </a:endParaRPr>
              </a:p>
              <a:p>
                <a:pPr marL="228600" lvl="1" indent="0">
                  <a:buNone/>
                  <a:tabLst>
                    <a:tab pos="457200" algn="l"/>
                  </a:tabLst>
                </a:pPr>
                <a:r>
                  <a:rPr lang="en-US" sz="2000" b="0" dirty="0"/>
                  <a:t>			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𝑝𝑟𝑒𝑣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endParaRPr lang="en-US" sz="2000" b="0" i="1" dirty="0"/>
              </a:p>
              <a:p>
                <a:pPr marL="228600" lvl="1" indent="0">
                  <a:buNone/>
                  <a:tabLst>
                    <a:tab pos="457200" algn="l"/>
                  </a:tabLst>
                </a:pPr>
                <a:r>
                  <a:rPr lang="en-US" sz="2000" i="1" dirty="0"/>
                  <a:t>		</a:t>
                </a:r>
                <a14:m>
                  <m:oMath xmlns:m="http://schemas.openxmlformats.org/officeDocument/2006/math">
                    <m:r>
                      <a:rPr lang="en-US" sz="2000" b="1" i="0" smtClean="0">
                        <a:latin typeface="Cambria Math" panose="02040503050406030204" pitchFamily="18" charset="0"/>
                      </a:rPr>
                      <m:t>𝐞𝐧𝐝</m:t>
                    </m:r>
                  </m:oMath>
                </a14:m>
                <a:endParaRPr lang="en-US" sz="2000" b="1" i="1" dirty="0"/>
              </a:p>
              <a:p>
                <a:pPr marL="228600" lvl="1" indent="0">
                  <a:buNone/>
                  <a:tabLst>
                    <a:tab pos="457200" algn="l"/>
                  </a:tabLst>
                </a:pPr>
                <a:r>
                  <a:rPr lang="en-US" sz="2000" b="1" i="1" dirty="0"/>
                  <a:t>	</a:t>
                </a:r>
                <a14:m>
                  <m:oMath xmlns:m="http://schemas.openxmlformats.org/officeDocument/2006/math">
                    <m:r>
                      <a:rPr lang="en-US" sz="2000" b="1" i="0" smtClean="0">
                        <a:latin typeface="Cambria Math" panose="02040503050406030204" pitchFamily="18" charset="0"/>
                      </a:rPr>
                      <m:t>𝐞𝐧𝐝</m:t>
                    </m:r>
                  </m:oMath>
                </a14:m>
                <a:endParaRPr lang="en-US" sz="2000" b="1" i="1" dirty="0"/>
              </a:p>
              <a:p>
                <a:pPr marL="228600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1" i="0" dirty="0" smtClean="0">
                          <a:latin typeface="Cambria Math" panose="02040503050406030204" pitchFamily="18" charset="0"/>
                        </a:rPr>
                        <m:t>𝐞𝐧𝐝</m:t>
                      </m:r>
                    </m:oMath>
                  </m:oMathPara>
                </a14:m>
                <a:endParaRPr lang="en-US" sz="2000" b="1" dirty="0"/>
              </a:p>
              <a:p>
                <a:pPr marL="228600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1" i="0" smtClean="0">
                          <a:latin typeface="Cambria Math" panose="02040503050406030204" pitchFamily="18" charset="0"/>
                        </a:rPr>
                        <m:t>𝐑𝐞𝐭𝐮𝐫𝐧</m:t>
                      </m:r>
                      <m:r>
                        <a:rPr lang="en-US" sz="2000" b="1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𝑑𝑖𝑠𝑡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</m:e>
                      </m:d>
                      <m:r>
                        <a:rPr lang="en-US" sz="2000" b="1" i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𝑝𝑟𝑒𝑣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</m:e>
                      </m:d>
                    </m:oMath>
                  </m:oMathPara>
                </a14:m>
                <a:endParaRPr lang="en-US" sz="2000" b="1" dirty="0"/>
              </a:p>
              <a:p>
                <a:pPr marL="228600" lvl="1" indent="0">
                  <a:buNone/>
                </a:pPr>
                <a:endParaRPr lang="en-US" sz="2000" b="1" i="1" dirty="0"/>
              </a:p>
              <a:p>
                <a:pPr marL="0" indent="0">
                  <a:buNone/>
                </a:pPr>
                <a:endParaRPr lang="en-US" sz="2000" b="1" dirty="0"/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A7B0A784-C699-46DF-AE50-23313A43467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6524" y="1412064"/>
                <a:ext cx="5004549" cy="4269578"/>
              </a:xfrm>
              <a:blipFill>
                <a:blip r:embed="rId2"/>
                <a:stretch>
                  <a:fillRect l="-853" t="-1714" b="-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4FB7342C-5B4E-4A01-8572-A30E762F55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536" y="430374"/>
            <a:ext cx="10920419" cy="778828"/>
          </a:xfrm>
        </p:spPr>
        <p:txBody>
          <a:bodyPr/>
          <a:lstStyle/>
          <a:p>
            <a:r>
              <a:rPr lang="en-US" dirty="0"/>
              <a:t>Dijkstra’s Shortest path algorithm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C3836A-1815-4F9F-A965-05B790F0EF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4</a:t>
            </a:fld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2867E34-C2CA-4F47-8A71-5B48D65127CD}"/>
              </a:ext>
            </a:extLst>
          </p:cNvPr>
          <p:cNvGrpSpPr/>
          <p:nvPr/>
        </p:nvGrpSpPr>
        <p:grpSpPr>
          <a:xfrm rot="16200000">
            <a:off x="8042015" y="-572482"/>
            <a:ext cx="2253692" cy="4238625"/>
            <a:chOff x="6970893" y="1309687"/>
            <a:chExt cx="2253692" cy="4238625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12665189-C8B2-4184-B3EA-274D7DBD4BDC}"/>
                </a:ext>
              </a:extLst>
            </p:cNvPr>
            <p:cNvGrpSpPr/>
            <p:nvPr/>
          </p:nvGrpSpPr>
          <p:grpSpPr>
            <a:xfrm>
              <a:off x="6970893" y="1309687"/>
              <a:ext cx="2253692" cy="4238625"/>
              <a:chOff x="8382010" y="1321594"/>
              <a:chExt cx="2253692" cy="4238625"/>
            </a:xfrm>
          </p:grpSpPr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B9D7F3CA-C420-4C65-84D1-0734C98904EC}"/>
                  </a:ext>
                </a:extLst>
              </p:cNvPr>
              <p:cNvSpPr/>
              <p:nvPr/>
            </p:nvSpPr>
            <p:spPr>
              <a:xfrm>
                <a:off x="9342835" y="1658305"/>
                <a:ext cx="378618" cy="39290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rtlCol="0" anchor="ctr"/>
              <a:lstStyle/>
              <a:p>
                <a:pPr algn="ctr"/>
                <a:r>
                  <a:rPr lang="en-US" dirty="0"/>
                  <a:t>A</a:t>
                </a:r>
              </a:p>
            </p:txBody>
          </p:sp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12248D8E-0CCA-4C2B-BFB9-049E43FD4681}"/>
                  </a:ext>
                </a:extLst>
              </p:cNvPr>
              <p:cNvSpPr/>
              <p:nvPr/>
            </p:nvSpPr>
            <p:spPr>
              <a:xfrm>
                <a:off x="8604647" y="3036094"/>
                <a:ext cx="378618" cy="39290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rtlCol="0" anchor="ctr"/>
              <a:lstStyle/>
              <a:p>
                <a:pPr algn="ctr"/>
                <a:r>
                  <a:rPr lang="en-US" dirty="0"/>
                  <a:t>C</a:t>
                </a:r>
              </a:p>
            </p:txBody>
          </p: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4D7CDDED-D7D0-4D0F-A2DE-1CA0D92DFDFF}"/>
                  </a:ext>
                </a:extLst>
              </p:cNvPr>
              <p:cNvSpPr/>
              <p:nvPr/>
            </p:nvSpPr>
            <p:spPr>
              <a:xfrm>
                <a:off x="10029824" y="3036094"/>
                <a:ext cx="378618" cy="39290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rtlCol="0" anchor="ctr"/>
              <a:lstStyle/>
              <a:p>
                <a:pPr algn="ctr"/>
                <a:r>
                  <a:rPr lang="en-US" dirty="0"/>
                  <a:t>D</a:t>
                </a:r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3B8CD68A-4233-481A-AA13-F3D30B56B1F7}"/>
                  </a:ext>
                </a:extLst>
              </p:cNvPr>
              <p:cNvSpPr/>
              <p:nvPr/>
            </p:nvSpPr>
            <p:spPr>
              <a:xfrm>
                <a:off x="8604647" y="4249578"/>
                <a:ext cx="378618" cy="39290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rtlCol="0" anchor="ctr"/>
              <a:lstStyle/>
              <a:p>
                <a:pPr algn="ctr"/>
                <a:r>
                  <a:rPr lang="en-US" dirty="0"/>
                  <a:t>E</a:t>
                </a:r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31376CE6-0E22-47A8-ABB8-80AFA186486F}"/>
                  </a:ext>
                </a:extLst>
              </p:cNvPr>
              <p:cNvSpPr/>
              <p:nvPr/>
            </p:nvSpPr>
            <p:spPr>
              <a:xfrm>
                <a:off x="10026251" y="4249578"/>
                <a:ext cx="378618" cy="39290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rtlCol="0" anchor="ctr"/>
              <a:lstStyle/>
              <a:p>
                <a:pPr algn="ctr"/>
                <a:r>
                  <a:rPr lang="en-US" dirty="0"/>
                  <a:t>F</a:t>
                </a:r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C4EFDA07-CDB4-4BA1-9249-FA7DB956FD11}"/>
                  </a:ext>
                </a:extLst>
              </p:cNvPr>
              <p:cNvSpPr/>
              <p:nvPr/>
            </p:nvSpPr>
            <p:spPr>
              <a:xfrm>
                <a:off x="9342835" y="5167313"/>
                <a:ext cx="378618" cy="39290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rtlCol="0" anchor="ctr"/>
              <a:lstStyle/>
              <a:p>
                <a:pPr algn="ctr"/>
                <a:r>
                  <a:rPr lang="en-US" dirty="0"/>
                  <a:t>B</a:t>
                </a:r>
              </a:p>
            </p:txBody>
          </p: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AB4B1541-67C2-428E-9B73-98F4B4FD0A93}"/>
                  </a:ext>
                </a:extLst>
              </p:cNvPr>
              <p:cNvCxnSpPr>
                <a:stCxn id="5" idx="3"/>
                <a:endCxn id="6" idx="0"/>
              </p:cNvCxnSpPr>
              <p:nvPr/>
            </p:nvCxnSpPr>
            <p:spPr>
              <a:xfrm flipH="1">
                <a:off x="8793956" y="1993671"/>
                <a:ext cx="604326" cy="1042423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3C0050DF-6EE9-4C19-8134-AA2FDFC396B4}"/>
                  </a:ext>
                </a:extLst>
              </p:cNvPr>
              <p:cNvCxnSpPr>
                <a:cxnSpLocks/>
                <a:endCxn id="8" idx="0"/>
              </p:cNvCxnSpPr>
              <p:nvPr/>
            </p:nvCxnSpPr>
            <p:spPr>
              <a:xfrm>
                <a:off x="8793956" y="3429000"/>
                <a:ext cx="0" cy="820578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83BF4539-B2E1-4DB3-8F72-D64A2DBBC98F}"/>
                  </a:ext>
                </a:extLst>
              </p:cNvPr>
              <p:cNvCxnSpPr>
                <a:cxnSpLocks/>
                <a:stCxn id="7" idx="4"/>
                <a:endCxn id="9" idx="0"/>
              </p:cNvCxnSpPr>
              <p:nvPr/>
            </p:nvCxnSpPr>
            <p:spPr>
              <a:xfrm flipH="1">
                <a:off x="10215560" y="3429000"/>
                <a:ext cx="3573" cy="820578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E2427DDF-35A1-43E9-8917-7818E9A41212}"/>
                  </a:ext>
                </a:extLst>
              </p:cNvPr>
              <p:cNvCxnSpPr>
                <a:cxnSpLocks/>
                <a:stCxn id="8" idx="5"/>
                <a:endCxn id="10" idx="1"/>
              </p:cNvCxnSpPr>
              <p:nvPr/>
            </p:nvCxnSpPr>
            <p:spPr>
              <a:xfrm>
                <a:off x="8927818" y="4584944"/>
                <a:ext cx="470464" cy="639909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2FE48EDB-5BD0-4503-AC5B-37B8C613D6C3}"/>
                  </a:ext>
                </a:extLst>
              </p:cNvPr>
              <p:cNvCxnSpPr>
                <a:cxnSpLocks/>
                <a:stCxn id="9" idx="4"/>
                <a:endCxn id="10" idx="7"/>
              </p:cNvCxnSpPr>
              <p:nvPr/>
            </p:nvCxnSpPr>
            <p:spPr>
              <a:xfrm flipH="1">
                <a:off x="9666006" y="4642484"/>
                <a:ext cx="549554" cy="582369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74746241-3558-4F1E-846D-80688FE3B700}"/>
                  </a:ext>
                </a:extLst>
              </p:cNvPr>
              <p:cNvCxnSpPr>
                <a:cxnSpLocks/>
                <a:stCxn id="6" idx="5"/>
                <a:endCxn id="9" idx="1"/>
              </p:cNvCxnSpPr>
              <p:nvPr/>
            </p:nvCxnSpPr>
            <p:spPr>
              <a:xfrm>
                <a:off x="8927818" y="3371460"/>
                <a:ext cx="1153880" cy="935658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F3DEF9F8-2A1F-4791-A20D-A494AE179B38}"/>
                  </a:ext>
                </a:extLst>
              </p:cNvPr>
              <p:cNvCxnSpPr>
                <a:cxnSpLocks/>
                <a:stCxn id="5" idx="4"/>
              </p:cNvCxnSpPr>
              <p:nvPr/>
            </p:nvCxnSpPr>
            <p:spPr>
              <a:xfrm flipH="1">
                <a:off x="8915998" y="2051211"/>
                <a:ext cx="616146" cy="2285717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C8AE98B1-8BB9-48FC-9FB5-F869E4361DCE}"/>
                  </a:ext>
                </a:extLst>
              </p:cNvPr>
              <p:cNvCxnSpPr>
                <a:cxnSpLocks/>
                <a:stCxn id="5" idx="5"/>
                <a:endCxn id="7" idx="0"/>
              </p:cNvCxnSpPr>
              <p:nvPr/>
            </p:nvCxnSpPr>
            <p:spPr>
              <a:xfrm>
                <a:off x="9666006" y="1993671"/>
                <a:ext cx="553127" cy="1042423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A43ABC83-8BBA-458C-97D1-AD5ABA8A60AD}"/>
                  </a:ext>
                </a:extLst>
              </p:cNvPr>
              <p:cNvCxnSpPr>
                <a:cxnSpLocks/>
                <a:endCxn id="5" idx="0"/>
              </p:cNvCxnSpPr>
              <p:nvPr/>
            </p:nvCxnSpPr>
            <p:spPr>
              <a:xfrm>
                <a:off x="9532144" y="1321594"/>
                <a:ext cx="0" cy="336711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1F9772BE-82DA-4A93-8B97-0F0C3ADF3820}"/>
                  </a:ext>
                </a:extLst>
              </p:cNvPr>
              <p:cNvSpPr txBox="1"/>
              <p:nvPr/>
            </p:nvSpPr>
            <p:spPr>
              <a:xfrm>
                <a:off x="8637687" y="2394403"/>
                <a:ext cx="461665" cy="209353"/>
              </a:xfrm>
              <a:prstGeom prst="rect">
                <a:avLst/>
              </a:prstGeom>
              <a:noFill/>
            </p:spPr>
            <p:txBody>
              <a:bodyPr vert="vert" wrap="none" rtlCol="0">
                <a:spAutoFit/>
              </a:bodyPr>
              <a:lstStyle/>
              <a:p>
                <a:r>
                  <a:rPr lang="en-US" dirty="0"/>
                  <a:t>3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2953E60-367A-4421-B23B-DE4D6DA9D8B6}"/>
                  </a:ext>
                </a:extLst>
              </p:cNvPr>
              <p:cNvSpPr txBox="1"/>
              <p:nvPr/>
            </p:nvSpPr>
            <p:spPr>
              <a:xfrm>
                <a:off x="8382010" y="3747199"/>
                <a:ext cx="461665" cy="209353"/>
              </a:xfrm>
              <a:prstGeom prst="rect">
                <a:avLst/>
              </a:prstGeom>
              <a:noFill/>
            </p:spPr>
            <p:txBody>
              <a:bodyPr vert="vert" wrap="none" rtlCol="0">
                <a:spAutoFit/>
              </a:bodyPr>
              <a:lstStyle/>
              <a:p>
                <a:r>
                  <a:rPr lang="en-US" dirty="0"/>
                  <a:t>2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304A7BD-CBB2-4ACD-BAD8-ACF322F8FF56}"/>
                  </a:ext>
                </a:extLst>
              </p:cNvPr>
              <p:cNvSpPr txBox="1"/>
              <p:nvPr/>
            </p:nvSpPr>
            <p:spPr>
              <a:xfrm>
                <a:off x="9171000" y="2992184"/>
                <a:ext cx="461665" cy="209353"/>
              </a:xfrm>
              <a:prstGeom prst="rect">
                <a:avLst/>
              </a:prstGeom>
              <a:noFill/>
            </p:spPr>
            <p:txBody>
              <a:bodyPr vert="vert" wrap="none" rtlCol="0">
                <a:spAutoFit/>
              </a:bodyPr>
              <a:lstStyle/>
              <a:p>
                <a:r>
                  <a:rPr lang="en-US" dirty="0"/>
                  <a:t>6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647AE43-B701-4834-BA63-0574FCF43644}"/>
                  </a:ext>
                </a:extLst>
              </p:cNvPr>
              <p:cNvSpPr txBox="1"/>
              <p:nvPr/>
            </p:nvSpPr>
            <p:spPr>
              <a:xfrm>
                <a:off x="10019476" y="2255382"/>
                <a:ext cx="461665" cy="209353"/>
              </a:xfrm>
              <a:prstGeom prst="rect">
                <a:avLst/>
              </a:prstGeom>
              <a:noFill/>
            </p:spPr>
            <p:txBody>
              <a:bodyPr vert="vert" wrap="none" rtlCol="0">
                <a:spAutoFit/>
              </a:bodyPr>
              <a:lstStyle/>
              <a:p>
                <a:r>
                  <a:rPr lang="en-US" dirty="0"/>
                  <a:t>6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17D05B8-3470-469C-9A08-A61DA16587AD}"/>
                  </a:ext>
                </a:extLst>
              </p:cNvPr>
              <p:cNvSpPr txBox="1"/>
              <p:nvPr/>
            </p:nvSpPr>
            <p:spPr>
              <a:xfrm>
                <a:off x="10174037" y="3590905"/>
                <a:ext cx="461665" cy="209353"/>
              </a:xfrm>
              <a:prstGeom prst="rect">
                <a:avLst/>
              </a:prstGeom>
              <a:noFill/>
            </p:spPr>
            <p:txBody>
              <a:bodyPr vert="vert" wrap="none" rtlCol="0">
                <a:spAutoFit/>
              </a:bodyPr>
              <a:lstStyle/>
              <a:p>
                <a:r>
                  <a:rPr lang="en-US" dirty="0"/>
                  <a:t>5</a:t>
                </a: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7B2F3476-41A9-4C08-A69A-03ED74E18638}"/>
                  </a:ext>
                </a:extLst>
              </p:cNvPr>
              <p:cNvSpPr txBox="1"/>
              <p:nvPr/>
            </p:nvSpPr>
            <p:spPr>
              <a:xfrm>
                <a:off x="8777478" y="4856378"/>
                <a:ext cx="461665" cy="209353"/>
              </a:xfrm>
              <a:prstGeom prst="rect">
                <a:avLst/>
              </a:prstGeom>
              <a:noFill/>
            </p:spPr>
            <p:txBody>
              <a:bodyPr vert="vert" wrap="none" rtlCol="0">
                <a:spAutoFit/>
              </a:bodyPr>
              <a:lstStyle/>
              <a:p>
                <a:r>
                  <a:rPr lang="en-US" dirty="0"/>
                  <a:t>5</a:t>
                </a: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CA9CAAF-6208-4A0F-BCE3-B9D23A4A9E37}"/>
                  </a:ext>
                </a:extLst>
              </p:cNvPr>
              <p:cNvSpPr txBox="1"/>
              <p:nvPr/>
            </p:nvSpPr>
            <p:spPr>
              <a:xfrm>
                <a:off x="9941123" y="4898450"/>
                <a:ext cx="461665" cy="209353"/>
              </a:xfrm>
              <a:prstGeom prst="rect">
                <a:avLst/>
              </a:prstGeom>
              <a:noFill/>
            </p:spPr>
            <p:txBody>
              <a:bodyPr vert="vert" wrap="none" rtlCol="0">
                <a:spAutoFit/>
              </a:bodyPr>
              <a:lstStyle/>
              <a:p>
                <a:r>
                  <a:rPr lang="en-US" dirty="0"/>
                  <a:t>1</a:t>
                </a:r>
              </a:p>
            </p:txBody>
          </p:sp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5BB2A68-5524-4E64-A9E2-277E0E1B2B14}"/>
                </a:ext>
              </a:extLst>
            </p:cNvPr>
            <p:cNvSpPr txBox="1"/>
            <p:nvPr/>
          </p:nvSpPr>
          <p:spPr>
            <a:xfrm>
              <a:off x="8001672" y="3623290"/>
              <a:ext cx="461665" cy="209353"/>
            </a:xfrm>
            <a:prstGeom prst="rect">
              <a:avLst/>
            </a:prstGeom>
            <a:noFill/>
          </p:spPr>
          <p:txBody>
            <a:bodyPr vert="vert" wrap="none" rtlCol="0">
              <a:spAutoFit/>
            </a:bodyPr>
            <a:lstStyle/>
            <a:p>
              <a:r>
                <a:rPr lang="en-US" dirty="0"/>
                <a:t>5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6" name="Table 15">
                <a:extLst>
                  <a:ext uri="{FF2B5EF4-FFF2-40B4-BE49-F238E27FC236}">
                    <a16:creationId xmlns:a16="http://schemas.microsoft.com/office/drawing/2014/main" id="{C788F825-549D-4034-9916-EB7C0C9C41C2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5242670" y="2583894"/>
              <a:ext cx="6949330" cy="3164948"/>
            </p:xfrm>
            <a:graphic>
              <a:graphicData uri="http://schemas.openxmlformats.org/drawingml/2006/table">
                <a:tbl>
                  <a:tblPr firstRow="1" bandRow="1">
                    <a:tableStyleId>{9D7B26C5-4107-4FEC-AEDC-1716B250A1EF}</a:tableStyleId>
                  </a:tblPr>
                  <a:tblGrid>
                    <a:gridCol w="339815">
                      <a:extLst>
                        <a:ext uri="{9D8B030D-6E8A-4147-A177-3AD203B41FA5}">
                          <a16:colId xmlns:a16="http://schemas.microsoft.com/office/drawing/2014/main" val="667762781"/>
                        </a:ext>
                      </a:extLst>
                    </a:gridCol>
                    <a:gridCol w="406072">
                      <a:extLst>
                        <a:ext uri="{9D8B030D-6E8A-4147-A177-3AD203B41FA5}">
                          <a16:colId xmlns:a16="http://schemas.microsoft.com/office/drawing/2014/main" val="408703793"/>
                        </a:ext>
                      </a:extLst>
                    </a:gridCol>
                    <a:gridCol w="406072">
                      <a:extLst>
                        <a:ext uri="{9D8B030D-6E8A-4147-A177-3AD203B41FA5}">
                          <a16:colId xmlns:a16="http://schemas.microsoft.com/office/drawing/2014/main" val="2148176546"/>
                        </a:ext>
                      </a:extLst>
                    </a:gridCol>
                    <a:gridCol w="406072">
                      <a:extLst>
                        <a:ext uri="{9D8B030D-6E8A-4147-A177-3AD203B41FA5}">
                          <a16:colId xmlns:a16="http://schemas.microsoft.com/office/drawing/2014/main" val="1662925787"/>
                        </a:ext>
                      </a:extLst>
                    </a:gridCol>
                    <a:gridCol w="406072">
                      <a:extLst>
                        <a:ext uri="{9D8B030D-6E8A-4147-A177-3AD203B41FA5}">
                          <a16:colId xmlns:a16="http://schemas.microsoft.com/office/drawing/2014/main" val="1724882311"/>
                        </a:ext>
                      </a:extLst>
                    </a:gridCol>
                    <a:gridCol w="406072">
                      <a:extLst>
                        <a:ext uri="{9D8B030D-6E8A-4147-A177-3AD203B41FA5}">
                          <a16:colId xmlns:a16="http://schemas.microsoft.com/office/drawing/2014/main" val="2568366339"/>
                        </a:ext>
                      </a:extLst>
                    </a:gridCol>
                    <a:gridCol w="406072">
                      <a:extLst>
                        <a:ext uri="{9D8B030D-6E8A-4147-A177-3AD203B41FA5}">
                          <a16:colId xmlns:a16="http://schemas.microsoft.com/office/drawing/2014/main" val="4167054382"/>
                        </a:ext>
                      </a:extLst>
                    </a:gridCol>
                    <a:gridCol w="406072">
                      <a:extLst>
                        <a:ext uri="{9D8B030D-6E8A-4147-A177-3AD203B41FA5}">
                          <a16:colId xmlns:a16="http://schemas.microsoft.com/office/drawing/2014/main" val="2765338476"/>
                        </a:ext>
                      </a:extLst>
                    </a:gridCol>
                    <a:gridCol w="406072">
                      <a:extLst>
                        <a:ext uri="{9D8B030D-6E8A-4147-A177-3AD203B41FA5}">
                          <a16:colId xmlns:a16="http://schemas.microsoft.com/office/drawing/2014/main" val="3221902064"/>
                        </a:ext>
                      </a:extLst>
                    </a:gridCol>
                    <a:gridCol w="406072">
                      <a:extLst>
                        <a:ext uri="{9D8B030D-6E8A-4147-A177-3AD203B41FA5}">
                          <a16:colId xmlns:a16="http://schemas.microsoft.com/office/drawing/2014/main" val="595207875"/>
                        </a:ext>
                      </a:extLst>
                    </a:gridCol>
                    <a:gridCol w="406072">
                      <a:extLst>
                        <a:ext uri="{9D8B030D-6E8A-4147-A177-3AD203B41FA5}">
                          <a16:colId xmlns:a16="http://schemas.microsoft.com/office/drawing/2014/main" val="4017185479"/>
                        </a:ext>
                      </a:extLst>
                    </a:gridCol>
                    <a:gridCol w="406072">
                      <a:extLst>
                        <a:ext uri="{9D8B030D-6E8A-4147-A177-3AD203B41FA5}">
                          <a16:colId xmlns:a16="http://schemas.microsoft.com/office/drawing/2014/main" val="3961208498"/>
                        </a:ext>
                      </a:extLst>
                    </a:gridCol>
                    <a:gridCol w="406072">
                      <a:extLst>
                        <a:ext uri="{9D8B030D-6E8A-4147-A177-3AD203B41FA5}">
                          <a16:colId xmlns:a16="http://schemas.microsoft.com/office/drawing/2014/main" val="2189497857"/>
                        </a:ext>
                      </a:extLst>
                    </a:gridCol>
                    <a:gridCol w="1736651">
                      <a:extLst>
                        <a:ext uri="{9D8B030D-6E8A-4147-A177-3AD203B41FA5}">
                          <a16:colId xmlns:a16="http://schemas.microsoft.com/office/drawing/2014/main" val="1705614909"/>
                        </a:ext>
                      </a:extLst>
                    </a:gridCol>
                  </a:tblGrid>
                  <a:tr h="29982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smtClean="0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oMath>
                            </m:oMathPara>
                          </a14:m>
                          <a:endParaRPr lang="en-US" sz="1200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A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B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C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D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E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F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Q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47839716"/>
                      </a:ext>
                    </a:extLst>
                  </a:tr>
                  <a:tr h="286853">
                    <a:tc>
                      <a:txBody>
                        <a:bodyPr/>
                        <a:lstStyle/>
                        <a:p>
                          <a:endParaRPr lang="en-US" sz="1200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50" smtClean="0">
                                    <a:latin typeface="Cambria Math" panose="02040503050406030204" pitchFamily="18" charset="0"/>
                                  </a:rPr>
                                  <m:t>𝑑𝑖𝑠𝑡</m:t>
                                </m:r>
                              </m:oMath>
                            </m:oMathPara>
                          </a14:m>
                          <a:endParaRPr lang="en-US" sz="105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50" smtClean="0">
                                    <a:latin typeface="Cambria Math" panose="02040503050406030204" pitchFamily="18" charset="0"/>
                                  </a:rPr>
                                  <m:t>𝑝𝑟𝑒𝑣</m:t>
                                </m:r>
                              </m:oMath>
                            </m:oMathPara>
                          </a14:m>
                          <a:endParaRPr lang="en-US" sz="1050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50" smtClean="0">
                                    <a:latin typeface="Cambria Math" panose="02040503050406030204" pitchFamily="18" charset="0"/>
                                  </a:rPr>
                                  <m:t>𝑑𝑖𝑠𝑡</m:t>
                                </m:r>
                              </m:oMath>
                            </m:oMathPara>
                          </a14:m>
                          <a:endParaRPr lang="en-US" sz="105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50" smtClean="0">
                                    <a:latin typeface="Cambria Math" panose="02040503050406030204" pitchFamily="18" charset="0"/>
                                  </a:rPr>
                                  <m:t>𝑝𝑟𝑒𝑣</m:t>
                                </m:r>
                              </m:oMath>
                            </m:oMathPara>
                          </a14:m>
                          <a:endParaRPr lang="en-US" sz="1050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50" smtClean="0">
                                    <a:latin typeface="Cambria Math" panose="02040503050406030204" pitchFamily="18" charset="0"/>
                                  </a:rPr>
                                  <m:t>𝑑𝑖𝑠𝑡</m:t>
                                </m:r>
                              </m:oMath>
                            </m:oMathPara>
                          </a14:m>
                          <a:endParaRPr lang="en-US" sz="105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50" smtClean="0">
                                    <a:latin typeface="Cambria Math" panose="02040503050406030204" pitchFamily="18" charset="0"/>
                                  </a:rPr>
                                  <m:t>𝑝𝑟𝑒𝑣</m:t>
                                </m:r>
                              </m:oMath>
                            </m:oMathPara>
                          </a14:m>
                          <a:endParaRPr lang="en-US" sz="1050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50" smtClean="0">
                                    <a:latin typeface="Cambria Math" panose="02040503050406030204" pitchFamily="18" charset="0"/>
                                  </a:rPr>
                                  <m:t>𝑑𝑖𝑠𝑡</m:t>
                                </m:r>
                              </m:oMath>
                            </m:oMathPara>
                          </a14:m>
                          <a:endParaRPr lang="en-US" sz="105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50" smtClean="0">
                                    <a:latin typeface="Cambria Math" panose="02040503050406030204" pitchFamily="18" charset="0"/>
                                  </a:rPr>
                                  <m:t>𝑝𝑟𝑒𝑣</m:t>
                                </m:r>
                              </m:oMath>
                            </m:oMathPara>
                          </a14:m>
                          <a:endParaRPr lang="en-US" sz="1050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50" smtClean="0">
                                    <a:latin typeface="Cambria Math" panose="02040503050406030204" pitchFamily="18" charset="0"/>
                                  </a:rPr>
                                  <m:t>𝑑𝑖𝑠𝑡</m:t>
                                </m:r>
                              </m:oMath>
                            </m:oMathPara>
                          </a14:m>
                          <a:endParaRPr lang="en-US" sz="105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50" smtClean="0">
                                    <a:latin typeface="Cambria Math" panose="02040503050406030204" pitchFamily="18" charset="0"/>
                                  </a:rPr>
                                  <m:t>𝑝𝑟𝑒𝑣</m:t>
                                </m:r>
                              </m:oMath>
                            </m:oMathPara>
                          </a14:m>
                          <a:endParaRPr lang="en-US" sz="1050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50" smtClean="0">
                                    <a:latin typeface="Cambria Math" panose="02040503050406030204" pitchFamily="18" charset="0"/>
                                  </a:rPr>
                                  <m:t>𝑑𝑖𝑠𝑡</m:t>
                                </m:r>
                              </m:oMath>
                            </m:oMathPara>
                          </a14:m>
                          <a:endParaRPr lang="en-US" sz="105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50" smtClean="0">
                                    <a:latin typeface="Cambria Math" panose="02040503050406030204" pitchFamily="18" charset="0"/>
                                  </a:rPr>
                                  <m:t>𝑝𝑟𝑒𝑣</m:t>
                                </m:r>
                              </m:oMath>
                            </m:oMathPara>
                          </a14:m>
                          <a:endParaRPr lang="en-US" sz="1050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3601385539"/>
                      </a:ext>
                    </a:extLst>
                  </a:tr>
                  <a:tr h="32826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  <a:endParaRPr lang="en-US" i="1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⊥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⊥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⊥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⊥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⊥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⊥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1400" i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4044836412"/>
                      </a:ext>
                    </a:extLst>
                  </a:tr>
                  <a:tr h="32826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  <a:endParaRPr lang="en-US" i="1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⊥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⊥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3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A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6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A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6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A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⊥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3277307372"/>
                      </a:ext>
                    </a:extLst>
                  </a:tr>
                  <a:tr h="32826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</a:t>
                          </a:r>
                          <a:endParaRPr lang="en-US" i="1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⊥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⊥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6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C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8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C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{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740869"/>
                      </a:ext>
                    </a:extLst>
                  </a:tr>
                  <a:tr h="32826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</a:t>
                          </a:r>
                          <a:endParaRPr lang="en-US" i="1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⊥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10</a:t>
                          </a:r>
                          <a:endParaRPr lang="en-US" dirty="0">
                            <a:solidFill>
                              <a:schemeClr val="accent6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E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6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5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C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8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C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{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3418782047"/>
                      </a:ext>
                    </a:extLst>
                  </a:tr>
                  <a:tr h="32826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</a:t>
                          </a:r>
                          <a:endParaRPr lang="en-US" i="1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⊥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10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E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6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5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C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8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C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{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2113539700"/>
                      </a:ext>
                    </a:extLst>
                  </a:tr>
                  <a:tr h="32826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0" dirty="0"/>
                            <a:t>6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⊥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9</a:t>
                          </a:r>
                          <a:endParaRPr lang="en-US" dirty="0">
                            <a:solidFill>
                              <a:schemeClr val="accent6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F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6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5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C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8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C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{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3130005807"/>
                      </a:ext>
                    </a:extLst>
                  </a:tr>
                  <a:tr h="32826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0" dirty="0"/>
                            <a:t>7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⊥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9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F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6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5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C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8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C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{}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87293713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6" name="Table 15">
                <a:extLst>
                  <a:ext uri="{FF2B5EF4-FFF2-40B4-BE49-F238E27FC236}">
                    <a16:creationId xmlns:a16="http://schemas.microsoft.com/office/drawing/2014/main" id="{C788F825-549D-4034-9916-EB7C0C9C41C2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5242670" y="2583894"/>
              <a:ext cx="6949330" cy="3164948"/>
            </p:xfrm>
            <a:graphic>
              <a:graphicData uri="http://schemas.openxmlformats.org/drawingml/2006/table">
                <a:tbl>
                  <a:tblPr firstRow="1" bandRow="1">
                    <a:tableStyleId>{9D7B26C5-4107-4FEC-AEDC-1716B250A1EF}</a:tableStyleId>
                  </a:tblPr>
                  <a:tblGrid>
                    <a:gridCol w="339815">
                      <a:extLst>
                        <a:ext uri="{9D8B030D-6E8A-4147-A177-3AD203B41FA5}">
                          <a16:colId xmlns:a16="http://schemas.microsoft.com/office/drawing/2014/main" val="667762781"/>
                        </a:ext>
                      </a:extLst>
                    </a:gridCol>
                    <a:gridCol w="406072">
                      <a:extLst>
                        <a:ext uri="{9D8B030D-6E8A-4147-A177-3AD203B41FA5}">
                          <a16:colId xmlns:a16="http://schemas.microsoft.com/office/drawing/2014/main" val="408703793"/>
                        </a:ext>
                      </a:extLst>
                    </a:gridCol>
                    <a:gridCol w="406072">
                      <a:extLst>
                        <a:ext uri="{9D8B030D-6E8A-4147-A177-3AD203B41FA5}">
                          <a16:colId xmlns:a16="http://schemas.microsoft.com/office/drawing/2014/main" val="2148176546"/>
                        </a:ext>
                      </a:extLst>
                    </a:gridCol>
                    <a:gridCol w="406072">
                      <a:extLst>
                        <a:ext uri="{9D8B030D-6E8A-4147-A177-3AD203B41FA5}">
                          <a16:colId xmlns:a16="http://schemas.microsoft.com/office/drawing/2014/main" val="1662925787"/>
                        </a:ext>
                      </a:extLst>
                    </a:gridCol>
                    <a:gridCol w="406072">
                      <a:extLst>
                        <a:ext uri="{9D8B030D-6E8A-4147-A177-3AD203B41FA5}">
                          <a16:colId xmlns:a16="http://schemas.microsoft.com/office/drawing/2014/main" val="1724882311"/>
                        </a:ext>
                      </a:extLst>
                    </a:gridCol>
                    <a:gridCol w="406072">
                      <a:extLst>
                        <a:ext uri="{9D8B030D-6E8A-4147-A177-3AD203B41FA5}">
                          <a16:colId xmlns:a16="http://schemas.microsoft.com/office/drawing/2014/main" val="2568366339"/>
                        </a:ext>
                      </a:extLst>
                    </a:gridCol>
                    <a:gridCol w="406072">
                      <a:extLst>
                        <a:ext uri="{9D8B030D-6E8A-4147-A177-3AD203B41FA5}">
                          <a16:colId xmlns:a16="http://schemas.microsoft.com/office/drawing/2014/main" val="4167054382"/>
                        </a:ext>
                      </a:extLst>
                    </a:gridCol>
                    <a:gridCol w="406072">
                      <a:extLst>
                        <a:ext uri="{9D8B030D-6E8A-4147-A177-3AD203B41FA5}">
                          <a16:colId xmlns:a16="http://schemas.microsoft.com/office/drawing/2014/main" val="2765338476"/>
                        </a:ext>
                      </a:extLst>
                    </a:gridCol>
                    <a:gridCol w="406072">
                      <a:extLst>
                        <a:ext uri="{9D8B030D-6E8A-4147-A177-3AD203B41FA5}">
                          <a16:colId xmlns:a16="http://schemas.microsoft.com/office/drawing/2014/main" val="3221902064"/>
                        </a:ext>
                      </a:extLst>
                    </a:gridCol>
                    <a:gridCol w="406072">
                      <a:extLst>
                        <a:ext uri="{9D8B030D-6E8A-4147-A177-3AD203B41FA5}">
                          <a16:colId xmlns:a16="http://schemas.microsoft.com/office/drawing/2014/main" val="595207875"/>
                        </a:ext>
                      </a:extLst>
                    </a:gridCol>
                    <a:gridCol w="406072">
                      <a:extLst>
                        <a:ext uri="{9D8B030D-6E8A-4147-A177-3AD203B41FA5}">
                          <a16:colId xmlns:a16="http://schemas.microsoft.com/office/drawing/2014/main" val="4017185479"/>
                        </a:ext>
                      </a:extLst>
                    </a:gridCol>
                    <a:gridCol w="406072">
                      <a:extLst>
                        <a:ext uri="{9D8B030D-6E8A-4147-A177-3AD203B41FA5}">
                          <a16:colId xmlns:a16="http://schemas.microsoft.com/office/drawing/2014/main" val="3961208498"/>
                        </a:ext>
                      </a:extLst>
                    </a:gridCol>
                    <a:gridCol w="406072">
                      <a:extLst>
                        <a:ext uri="{9D8B030D-6E8A-4147-A177-3AD203B41FA5}">
                          <a16:colId xmlns:a16="http://schemas.microsoft.com/office/drawing/2014/main" val="2189497857"/>
                        </a:ext>
                      </a:extLst>
                    </a:gridCol>
                    <a:gridCol w="1736651">
                      <a:extLst>
                        <a:ext uri="{9D8B030D-6E8A-4147-A177-3AD203B41FA5}">
                          <a16:colId xmlns:a16="http://schemas.microsoft.com/office/drawing/2014/main" val="1705614909"/>
                        </a:ext>
                      </a:extLst>
                    </a:gridCol>
                  </a:tblGrid>
                  <a:tr h="29982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t="-2041" r="-1939286" b="-993878"/>
                          </a:stretch>
                        </a:blipFill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A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B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C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D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E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F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Q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4783971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 sz="1200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84848" t="-98039" r="-1545455" b="-85490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182090" t="-98039" r="-1422388" b="-85490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282090" t="-98039" r="-1322388" b="-85490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387879" t="-98039" r="-1242424" b="-85490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480597" t="-98039" r="-1123881" b="-85490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589394" t="-98039" r="-1040909" b="-85490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679104" t="-98039" r="-925373" b="-85490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779104" t="-98039" r="-825373" b="-85490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892424" t="-98039" r="-737879" b="-85490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977612" t="-98039" r="-626866" b="-85490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1093939" t="-98039" r="-536364" b="-85490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1176119" t="-98039" r="-428358" b="-85490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:endParaRPr 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3601385539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  <a:endParaRPr lang="en-US" i="1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3"/>
                          <a:stretch>
                            <a:fillRect l="-84848" t="-168333" r="-1545455" b="-6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3"/>
                          <a:stretch>
                            <a:fillRect l="-182090" t="-168333" r="-1422388" b="-6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3"/>
                          <a:stretch>
                            <a:fillRect l="-282090" t="-168333" r="-1322388" b="-6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3"/>
                          <a:stretch>
                            <a:fillRect l="-387879" t="-168333" r="-1242424" b="-6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3"/>
                          <a:stretch>
                            <a:fillRect l="-480597" t="-168333" r="-1123881" b="-6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3"/>
                          <a:stretch>
                            <a:fillRect l="-589394" t="-168333" r="-1040909" b="-6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3"/>
                          <a:stretch>
                            <a:fillRect l="-679104" t="-168333" r="-925373" b="-6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3"/>
                          <a:stretch>
                            <a:fillRect l="-779104" t="-168333" r="-825373" b="-6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3"/>
                          <a:stretch>
                            <a:fillRect l="-892424" t="-168333" r="-737879" b="-6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3"/>
                          <a:stretch>
                            <a:fillRect l="-977612" t="-168333" r="-626866" b="-6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3"/>
                          <a:stretch>
                            <a:fillRect l="-1093939" t="-168333" r="-536364" b="-6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3"/>
                          <a:stretch>
                            <a:fillRect l="-1176119" t="-168333" r="-428358" b="-6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3"/>
                          <a:stretch>
                            <a:fillRect l="-300000" t="-168333" r="-702" b="-62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4483641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  <a:endParaRPr lang="en-US" i="1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3"/>
                          <a:stretch>
                            <a:fillRect l="-84848" t="-268333" r="-1545455" b="-5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3"/>
                          <a:stretch>
                            <a:fillRect l="-182090" t="-268333" r="-1422388" b="-5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3"/>
                          <a:stretch>
                            <a:fillRect l="-282090" t="-268333" r="-1322388" b="-5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3"/>
                          <a:stretch>
                            <a:fillRect l="-387879" t="-268333" r="-1242424" b="-5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3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A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6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A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6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A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3"/>
                          <a:stretch>
                            <a:fillRect l="-1093939" t="-268333" r="-536364" b="-5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3"/>
                          <a:stretch>
                            <a:fillRect l="-1176119" t="-268333" r="-428358" b="-5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3"/>
                          <a:stretch>
                            <a:fillRect l="-300000" t="-268333" r="-702" b="-52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7730737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</a:t>
                          </a:r>
                          <a:endParaRPr lang="en-US" i="1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3"/>
                          <a:stretch>
                            <a:fillRect l="-84848" t="-368333" r="-1545455" b="-4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3"/>
                          <a:stretch>
                            <a:fillRect l="-182090" t="-368333" r="-1422388" b="-4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3"/>
                          <a:stretch>
                            <a:fillRect l="-282090" t="-368333" r="-1322388" b="-4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3"/>
                          <a:stretch>
                            <a:fillRect l="-387879" t="-368333" r="-1242424" b="-4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6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C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8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C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3"/>
                          <a:stretch>
                            <a:fillRect l="-300000" t="-368333" r="-702" b="-42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40869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</a:t>
                          </a:r>
                          <a:endParaRPr lang="en-US" i="1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3"/>
                          <a:stretch>
                            <a:fillRect l="-84848" t="-468333" r="-1545455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3"/>
                          <a:stretch>
                            <a:fillRect l="-182090" t="-468333" r="-1422388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10</a:t>
                          </a:r>
                          <a:endParaRPr lang="en-US" dirty="0">
                            <a:solidFill>
                              <a:schemeClr val="accent6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E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6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5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C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8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C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3"/>
                          <a:stretch>
                            <a:fillRect l="-300000" t="-468333" r="-702" b="-32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18782047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</a:t>
                          </a:r>
                          <a:endParaRPr lang="en-US" i="1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3"/>
                          <a:stretch>
                            <a:fillRect l="-84848" t="-559016" r="-1545455" b="-2213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3"/>
                          <a:stretch>
                            <a:fillRect l="-182090" t="-559016" r="-1422388" b="-2213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10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E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6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5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C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8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C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3"/>
                          <a:stretch>
                            <a:fillRect l="-300000" t="-559016" r="-702" b="-22131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13539700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0" dirty="0"/>
                            <a:t>6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3"/>
                          <a:stretch>
                            <a:fillRect l="-84848" t="-670000" r="-1545455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3"/>
                          <a:stretch>
                            <a:fillRect l="-182090" t="-670000" r="-1422388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9</a:t>
                          </a:r>
                          <a:endParaRPr lang="en-US" dirty="0">
                            <a:solidFill>
                              <a:schemeClr val="accent6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F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6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5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C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8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C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3"/>
                          <a:stretch>
                            <a:fillRect l="-300000" t="-670000" r="-702" b="-12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30005807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0" dirty="0"/>
                            <a:t>7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84848" t="-770000" r="-1545455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82090" t="-770000" r="-1422388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9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F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6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5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C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8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C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3"/>
                          <a:stretch>
                            <a:fillRect l="-300000" t="-770000" r="-702" b="-2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72937136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721529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445CE5CC-E0B4-46FC-9580-A08758FBE93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Markov chain with a controller!</a:t>
                </a:r>
              </a:p>
              <a:p>
                <a:r>
                  <a:rPr lang="en-US" dirty="0"/>
                  <a:t>Represented as a tuple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where: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dirty="0"/>
                  <a:t> as before (can add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/>
                  <a:t> to the definition if needed)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is a finite set of actions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: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Q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→[0,1]</m:t>
                    </m:r>
                  </m:oMath>
                </a14:m>
                <a:r>
                  <a:rPr lang="en-US" dirty="0"/>
                  <a:t> is the transition probability function such that for all states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  <m:sup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∈{0,1}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US" dirty="0"/>
                  <a:t> is a reward function.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/>
                  <a:t> defines the immediate reward received for transitioning from state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/>
                  <a:t> to state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∈[0,1]</m:t>
                    </m:r>
                  </m:oMath>
                </a14:m>
                <a:r>
                  <a:rPr lang="en-US" dirty="0"/>
                  <a:t> is a discount factor representing diminishing rewards with time</a:t>
                </a:r>
              </a:p>
              <a:p>
                <a:endParaRPr lang="en-US" dirty="0"/>
              </a:p>
              <a:p>
                <a:pPr marL="41148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445CE5CC-E0B4-46FC-9580-A08758FBE93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25" t="-2384" r="-14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2A023F66-9B32-4C5B-BA4C-4D0768A4B4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Markov Decision Process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682AEA-E5A3-4788-AC56-9A16DF4A94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741532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D2400E9-052F-4311-9AA9-D9C9815601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9" y="1209202"/>
            <a:ext cx="6031751" cy="4944710"/>
          </a:xfrm>
        </p:spPr>
        <p:txBody>
          <a:bodyPr>
            <a:normAutofit/>
          </a:bodyPr>
          <a:lstStyle/>
          <a:p>
            <a:r>
              <a:rPr lang="en-US" dirty="0"/>
              <a:t>Assume fixed target location</a:t>
            </a:r>
          </a:p>
          <a:p>
            <a:r>
              <a:rPr lang="en-US" dirty="0"/>
              <a:t>Reward for transitions going to target cell = 1, otherwise 0</a:t>
            </a:r>
          </a:p>
          <a:p>
            <a:r>
              <a:rPr lang="en-US" dirty="0"/>
              <a:t>Just part of the robot MDP showing two different actions, each action leading to next states with some probability</a:t>
            </a:r>
          </a:p>
          <a:p>
            <a:r>
              <a:rPr lang="en-US" dirty="0"/>
              <a:t>Which action to choose from each cell? </a:t>
            </a:r>
          </a:p>
          <a:p>
            <a:r>
              <a:rPr lang="en-US" dirty="0"/>
              <a:t>How do we find an optimal policy (that maximizes rewards)?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8D44824-6728-4ECD-A6CF-F6933BA07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Autonomous Robot controlling its actions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18CF3C-3A5A-40A6-9A53-7FFC1AE29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41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40C9F15D-428A-447F-BA50-01EA6FA3C9CB}"/>
                  </a:ext>
                </a:extLst>
              </p:cNvPr>
              <p:cNvSpPr/>
              <p:nvPr/>
            </p:nvSpPr>
            <p:spPr>
              <a:xfrm>
                <a:off x="602974" y="2726636"/>
                <a:ext cx="1219200" cy="500268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40C9F15D-428A-447F-BA50-01EA6FA3C9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974" y="2726636"/>
                <a:ext cx="1219200" cy="500268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4EA5392D-FDF1-404E-B159-6E0B4DE81AC2}"/>
                  </a:ext>
                </a:extLst>
              </p:cNvPr>
              <p:cNvSpPr/>
              <p:nvPr/>
            </p:nvSpPr>
            <p:spPr>
              <a:xfrm>
                <a:off x="4136019" y="1971262"/>
                <a:ext cx="1490870" cy="500268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+1)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4EA5392D-FDF1-404E-B159-6E0B4DE81A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6019" y="1971262"/>
                <a:ext cx="1490870" cy="500268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8FAB99B-887F-48A5-92C7-D6F22072E61E}"/>
              </a:ext>
            </a:extLst>
          </p:cNvPr>
          <p:cNvCxnSpPr>
            <a:cxnSpLocks/>
            <a:stCxn id="5" idx="7"/>
          </p:cNvCxnSpPr>
          <p:nvPr/>
        </p:nvCxnSpPr>
        <p:spPr>
          <a:xfrm flipV="1">
            <a:off x="1643626" y="2471531"/>
            <a:ext cx="761644" cy="3283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49A5970A-2EA8-4EC9-8C1F-9CF7862D4525}"/>
              </a:ext>
            </a:extLst>
          </p:cNvPr>
          <p:cNvSpPr/>
          <p:nvPr/>
        </p:nvSpPr>
        <p:spPr>
          <a:xfrm>
            <a:off x="2405270" y="2093843"/>
            <a:ext cx="523460" cy="43439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up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9048311E-EF15-4323-88A1-FEA00DEA39F6}"/>
                  </a:ext>
                </a:extLst>
              </p:cNvPr>
              <p:cNvSpPr/>
              <p:nvPr/>
            </p:nvSpPr>
            <p:spPr>
              <a:xfrm>
                <a:off x="4101547" y="2655786"/>
                <a:ext cx="1490870" cy="500268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9048311E-EF15-4323-88A1-FEA00DEA39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1547" y="2655786"/>
                <a:ext cx="1490870" cy="500268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485A865-0EE3-4620-B640-9F16B78D237E}"/>
              </a:ext>
            </a:extLst>
          </p:cNvPr>
          <p:cNvCxnSpPr>
            <a:cxnSpLocks/>
            <a:endCxn id="6" idx="2"/>
          </p:cNvCxnSpPr>
          <p:nvPr/>
        </p:nvCxnSpPr>
        <p:spPr>
          <a:xfrm flipV="1">
            <a:off x="2928730" y="2221396"/>
            <a:ext cx="1207289" cy="896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02A8460-5AC2-4B5B-8975-CD2639EB4314}"/>
              </a:ext>
            </a:extLst>
          </p:cNvPr>
          <p:cNvCxnSpPr>
            <a:cxnSpLocks/>
            <a:endCxn id="15" idx="2"/>
          </p:cNvCxnSpPr>
          <p:nvPr/>
        </p:nvCxnSpPr>
        <p:spPr>
          <a:xfrm>
            <a:off x="2934014" y="2374814"/>
            <a:ext cx="1167533" cy="5311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9C719ED2-CF5B-4623-B959-E36E6D11965B}"/>
              </a:ext>
            </a:extLst>
          </p:cNvPr>
          <p:cNvSpPr txBox="1"/>
          <p:nvPr/>
        </p:nvSpPr>
        <p:spPr>
          <a:xfrm>
            <a:off x="3273620" y="1837286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0.9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EA6AEB5-4041-4CA5-A369-011F108E3820}"/>
              </a:ext>
            </a:extLst>
          </p:cNvPr>
          <p:cNvSpPr txBox="1"/>
          <p:nvPr/>
        </p:nvSpPr>
        <p:spPr>
          <a:xfrm>
            <a:off x="3294168" y="2671713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0.1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6669024-302C-4971-9008-C4CEF9F9A6F3}"/>
              </a:ext>
            </a:extLst>
          </p:cNvPr>
          <p:cNvSpPr/>
          <p:nvPr/>
        </p:nvSpPr>
        <p:spPr>
          <a:xfrm>
            <a:off x="2405270" y="3404212"/>
            <a:ext cx="523460" cy="43439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dn</a:t>
            </a:r>
            <a:endParaRPr lang="en-US"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A2FC668-2B3D-4346-A840-DE92F8B291CC}"/>
              </a:ext>
            </a:extLst>
          </p:cNvPr>
          <p:cNvCxnSpPr>
            <a:cxnSpLocks/>
            <a:stCxn id="5" idx="5"/>
            <a:endCxn id="22" idx="1"/>
          </p:cNvCxnSpPr>
          <p:nvPr/>
        </p:nvCxnSpPr>
        <p:spPr>
          <a:xfrm>
            <a:off x="1643626" y="3153641"/>
            <a:ext cx="761644" cy="4677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0F702B5B-7EED-4445-9C5C-237169A78087}"/>
                  </a:ext>
                </a:extLst>
              </p:cNvPr>
              <p:cNvSpPr/>
              <p:nvPr/>
            </p:nvSpPr>
            <p:spPr>
              <a:xfrm>
                <a:off x="4101547" y="3354567"/>
                <a:ext cx="1490870" cy="500268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−1)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0F702B5B-7EED-4445-9C5C-237169A780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1547" y="3354567"/>
                <a:ext cx="1490870" cy="500268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5593824C-FD57-4848-895E-D21509490E35}"/>
                  </a:ext>
                </a:extLst>
              </p:cNvPr>
              <p:cNvSpPr/>
              <p:nvPr/>
            </p:nvSpPr>
            <p:spPr>
              <a:xfrm>
                <a:off x="4067075" y="4039091"/>
                <a:ext cx="1490870" cy="500268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−1,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5593824C-FD57-4848-895E-D21509490E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7075" y="4039091"/>
                <a:ext cx="1490870" cy="500268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65D0F52-F3F8-4FE9-B723-79D9480301CD}"/>
              </a:ext>
            </a:extLst>
          </p:cNvPr>
          <p:cNvCxnSpPr>
            <a:cxnSpLocks/>
            <a:endCxn id="29" idx="2"/>
          </p:cNvCxnSpPr>
          <p:nvPr/>
        </p:nvCxnSpPr>
        <p:spPr>
          <a:xfrm flipV="1">
            <a:off x="2936657" y="3604701"/>
            <a:ext cx="1164890" cy="695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BA9C2981-9AEE-4D8B-98E4-AAE52B676CD5}"/>
              </a:ext>
            </a:extLst>
          </p:cNvPr>
          <p:cNvSpPr txBox="1"/>
          <p:nvPr/>
        </p:nvSpPr>
        <p:spPr>
          <a:xfrm>
            <a:off x="3281547" y="3200498"/>
            <a:ext cx="476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0.9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C273026-A497-40B5-8F49-7D7AB6733231}"/>
              </a:ext>
            </a:extLst>
          </p:cNvPr>
          <p:cNvCxnSpPr>
            <a:cxnSpLocks/>
            <a:endCxn id="30" idx="2"/>
          </p:cNvCxnSpPr>
          <p:nvPr/>
        </p:nvCxnSpPr>
        <p:spPr>
          <a:xfrm>
            <a:off x="2934014" y="3787046"/>
            <a:ext cx="1133061" cy="5021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87F3BE19-8C25-4331-9B49-1CA2436A6316}"/>
              </a:ext>
            </a:extLst>
          </p:cNvPr>
          <p:cNvSpPr txBox="1"/>
          <p:nvPr/>
        </p:nvSpPr>
        <p:spPr>
          <a:xfrm>
            <a:off x="3294168" y="4083945"/>
            <a:ext cx="476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0.1</a:t>
            </a:r>
          </a:p>
        </p:txBody>
      </p:sp>
    </p:spTree>
    <p:extLst>
      <p:ext uri="{BB962C8B-B14F-4D97-AF65-F5344CB8AC3E}">
        <p14:creationId xmlns:p14="http://schemas.microsoft.com/office/powerpoint/2010/main" val="299460378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93609342-075D-464E-8379-666E0CE1411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MDP can be described as a tuple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where: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finite set of states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: finite set of actions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>
                        <a:latin typeface="Cambria Math" panose="02040503050406030204" pitchFamily="18" charset="0"/>
                      </a:rPr>
                      <m:t>: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→[0,1]</m:t>
                    </m:r>
                  </m:oMath>
                </a14:m>
                <a:r>
                  <a:rPr lang="en-US" dirty="0"/>
                  <a:t> is the transition probability function such that for all states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  <m:sup/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 i="1" smtClean="0">
                                <a:latin typeface="Cambria Math" panose="02040503050406030204" pitchFamily="18" charset="0"/>
                              </a:rPr>
                              <m:t>a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e>
                    </m:nary>
                    <m:r>
                      <a:rPr lang="en-US" i="1">
                        <a:latin typeface="Cambria Math" panose="02040503050406030204" pitchFamily="18" charset="0"/>
                      </a:rPr>
                      <m:t>∈{0,1}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US" dirty="0"/>
                  <a:t> is a reward function. (Sometimes a reward function is written with actions as well, i.e.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US" dirty="0"/>
                  <a:t>. We will use only state-reward functions to make it easy.)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∈[0,1]</m:t>
                    </m:r>
                  </m:oMath>
                </a14:m>
                <a:r>
                  <a:rPr lang="en-US" dirty="0"/>
                  <a:t> is a discount factor representing diminishing rewards with time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93609342-075D-464E-8379-666E0CE1411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25" t="-23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E2832239-70E4-49DC-BDE0-F3C3E24A8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Markov Decision Process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029640-43F7-4108-83F9-A471A44B8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097539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F20CA7A3-CC72-4B06-B1F0-96663463810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Start in some initial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and choose action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Results in some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drawn according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Pick a new action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pPr lvl="3"/>
                <a:r>
                  <a:rPr lang="en-US" dirty="0"/>
                  <a:t>Results in some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drawn according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4"/>
                <a:r>
                  <a:rPr lang="en-US" dirty="0"/>
                  <a:t>...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groupChr>
                      <m:groupChrPr>
                        <m:chr m:val="→"/>
                        <m:vertJc m:val="bot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groupCh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groupChr>
                      <m:groupChrPr>
                        <m:chr m:val="→"/>
                        <m:vertJc m:val="bot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groupCh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groupChr>
                      <m:groupChrPr>
                        <m:chr m:val="→"/>
                        <m:vertJc m:val="bot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groupCh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groupChr>
                      <m:groupChrPr>
                        <m:chr m:val="→"/>
                        <m:vertJc m:val="bot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e>
                    </m:groupChr>
                    <m:r>
                      <a:rPr lang="en-US" b="0" i="1" smtClean="0">
                        <a:latin typeface="Cambria Math" panose="02040503050406030204" pitchFamily="18" charset="0"/>
                      </a:rPr>
                      <m:t>…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Total payoff for this run: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 … 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F20CA7A3-CC72-4B06-B1F0-96663463810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25" t="-23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C9565CF6-30CA-41A1-9C63-33F8884F8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MDP run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A4D2A2-1B57-40E4-8C0B-9621FE760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325014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F20CA7A3-CC72-4B06-B1F0-96663463810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1206" y="1332703"/>
                <a:ext cx="12140793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System starts in some initial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and player 1 (controller) chooses action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Results in player 2 (environment) picking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according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Player 1 picks a new action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pPr lvl="3"/>
                <a:r>
                  <a:rPr lang="en-US" dirty="0"/>
                  <a:t>Player 2 picks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drawn according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4"/>
                <a:r>
                  <a:rPr lang="en-US" dirty="0"/>
                  <a:t>...</a:t>
                </a:r>
              </a:p>
              <a:p>
                <a:r>
                  <a:rPr lang="en-US" dirty="0"/>
                  <a:t>Total payoff for this run: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 … 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F20CA7A3-CC72-4B06-B1F0-96663463810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1206" y="1332703"/>
                <a:ext cx="12140793" cy="4351338"/>
              </a:xfrm>
              <a:blipFill>
                <a:blip r:embed="rId2"/>
                <a:stretch>
                  <a:fillRect l="-602" t="-23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C9565CF6-30CA-41A1-9C63-33F8884F8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MDP as two-player game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A4D2A2-1B57-40E4-8C0B-9621FE760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910441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BFE1C65-487F-4E2F-A045-B562875D6AE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8522" y="1332703"/>
                <a:ext cx="11989611" cy="4351338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Policy is any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mapping states to actions</a:t>
                </a:r>
              </a:p>
              <a:p>
                <a:pPr lvl="1"/>
                <a:r>
                  <a:rPr lang="en-US" dirty="0"/>
                  <a:t>This is deterministic view of policies, later we will look at stochastic policies</a:t>
                </a:r>
              </a:p>
              <a:p>
                <a:r>
                  <a:rPr lang="en-US" dirty="0"/>
                  <a:t>Policy is basically the “implementation” of our controller. It tells the controller what action to take in each state.</a:t>
                </a:r>
              </a:p>
              <a:p>
                <a:r>
                  <a:rPr lang="en-US" dirty="0"/>
                  <a:t>If we are executing policy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, then in state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, we take action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Value of a state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 under policy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 (denoted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) is the expected payoff starting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 and following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 thereafter</a:t>
                </a:r>
              </a:p>
              <a:p>
                <a:r>
                  <a:rPr lang="en-US" dirty="0"/>
                  <a:t>I.e.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given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by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policy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BFE1C65-487F-4E2F-A045-B562875D6AE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522" y="1332703"/>
                <a:ext cx="11989611" cy="4351338"/>
              </a:xfrm>
              <a:blipFill>
                <a:blip r:embed="rId2"/>
                <a:stretch>
                  <a:fillRect l="-509" t="-29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3B491AC3-C304-4680-B60F-333E6B0858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Policies and Value Functions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FA12BB-FBB6-4335-B2BC-F7D6D5420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288478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F450271-9FCF-4AB9-B2E7-229F403588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Bellman showed that :</a:t>
            </a:r>
          </a:p>
          <a:p>
            <a:pPr lvl="1"/>
            <a:r>
              <a:rPr lang="en-US" dirty="0"/>
              <a:t>computing optimal reward/cost over several steps of </a:t>
            </a:r>
          </a:p>
          <a:p>
            <a:pPr lvl="1"/>
            <a:r>
              <a:rPr lang="en-US" dirty="0"/>
              <a:t>a dynamic discrete decision problem (i.e. computing the best decision in each discrete step)</a:t>
            </a:r>
          </a:p>
          <a:p>
            <a:pPr lvl="1"/>
            <a:r>
              <a:rPr lang="en-US" dirty="0"/>
              <a:t>can be stated in a recursive step-by-step form</a:t>
            </a:r>
          </a:p>
          <a:p>
            <a:pPr lvl="1"/>
            <a:r>
              <a:rPr lang="en-US" dirty="0"/>
              <a:t>by writing the relationship between the value functions in two successive iterations.</a:t>
            </a:r>
          </a:p>
          <a:p>
            <a:r>
              <a:rPr lang="en-US" dirty="0"/>
              <a:t>This relationship is called Bellman equation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946E38-C522-4BCF-AE0D-F90D2B96A9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Bellman Equation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3D9AA8-5811-40F5-94EE-E2EE345BD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98050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E51466D-23BF-416E-9E38-BC148A1031A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𝛾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b>
                      <m:sup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e>
                    </m:nary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I.e. expected sum of rewards starting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 has two terms:</a:t>
                </a:r>
              </a:p>
              <a:p>
                <a:pPr lvl="1"/>
                <a:r>
                  <a:rPr lang="en-US" dirty="0"/>
                  <a:t>Immediate reward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Expected sum of future discounted rewards</a:t>
                </a:r>
              </a:p>
              <a:p>
                <a:r>
                  <a:rPr lang="en-US" dirty="0"/>
                  <a:t>Note that above is the same as: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∼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d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For a finite-state MDP, we can write one such equation for each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, which gives us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</m:oMath>
                </a14:m>
                <a:r>
                  <a:rPr lang="en-US" dirty="0"/>
                  <a:t> linear equations in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</m:oMath>
                </a14:m>
                <a:r>
                  <a:rPr lang="en-US" dirty="0"/>
                  <a:t> variables (the unknown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for each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. This can be solved efficiently (Gaussian elimination).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E51466D-23BF-416E-9E38-BC148A1031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B92EC76F-1A15-47C7-B4A6-D7A8D59F32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Value function satisfies Bellman equations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76A340-25CD-48D0-989A-68B96CFB0A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415381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1A74E97D-23F2-4FC8-8753-452AE002801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We now know how to compute the value for a given policy</a:t>
                </a:r>
              </a:p>
              <a:p>
                <a:r>
                  <a:rPr lang="en-US" b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Computing best/optimal policy:</a:t>
                </a:r>
                <a:endParaRPr lang="en-US" b="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lim>
                          </m:limLow>
                        </m:fName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sup>
                          </m:s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There is a Bellman equation for optimal value function: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m:rPr>
                                  <m:sty m:val="p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lim>
                          </m:limLow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sub>
                            <m:sup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a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func>
                    </m:oMath>
                  </m:oMathPara>
                </a14:m>
                <a:endParaRPr lang="en-US" b="0" dirty="0"/>
              </a:p>
              <a:p>
                <a:r>
                  <a:rPr lang="en-US" dirty="0"/>
                  <a:t>And optimal policy is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 that make above equation hold, i.e.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argmax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m:rPr>
                                  <m:sty m:val="p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1A74E97D-23F2-4FC8-8753-452AE002801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25" t="-23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25AF6553-5F7A-43F1-A890-887BCF651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 value function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2B31D4-C920-4EB7-8255-19EB7E752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072459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F91A6E4-D41B-4E73-8A27-483824F75C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do we compute the optimal policy?</a:t>
            </a:r>
          </a:p>
          <a:p>
            <a:r>
              <a:rPr lang="en-US" dirty="0"/>
              <a:t>Two algorithms:</a:t>
            </a:r>
          </a:p>
          <a:p>
            <a:pPr lvl="1"/>
            <a:r>
              <a:rPr lang="en-US" dirty="0"/>
              <a:t>Value iteration</a:t>
            </a:r>
          </a:p>
          <a:p>
            <a:pPr lvl="1"/>
            <a:r>
              <a:rPr lang="en-US" dirty="0"/>
              <a:t>Policy iteration</a:t>
            </a:r>
          </a:p>
          <a:p>
            <a:endParaRPr lang="en-US" dirty="0"/>
          </a:p>
          <a:p>
            <a:r>
              <a:rPr lang="en-US" dirty="0"/>
              <a:t>Value iteration: Repeatedly update estimated value function using Bellman equation</a:t>
            </a:r>
          </a:p>
          <a:p>
            <a:r>
              <a:rPr lang="en-US" dirty="0"/>
              <a:t>Policy iteration: Use value function of a given policy to improve the policy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31ED66B-47B5-43A8-A489-F9C8D515BF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Planning in MDPs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B7CAA4-648A-4970-A15C-3F09354CFA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565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82E8A0A2-C8E0-48A6-A826-4F9D40A9FE7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Computes </a:t>
                </a:r>
                <a:r>
                  <a:rPr lang="en-US" i="1" dirty="0"/>
                  <a:t>for each node</a:t>
                </a:r>
                <a:r>
                  <a:rPr lang="en-US" dirty="0"/>
                  <a:t>, the shortest path from the source to that node</a:t>
                </a:r>
              </a:p>
              <a:p>
                <a:r>
                  <a:rPr lang="en-US" dirty="0"/>
                  <a:t>Classic example of a dynamic programming algorithm</a:t>
                </a:r>
              </a:p>
              <a:p>
                <a:r>
                  <a:rPr lang="en-US" dirty="0"/>
                  <a:t>Original algorithm runs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Optimization using </a:t>
                </a:r>
                <a:r>
                  <a:rPr lang="en-US" dirty="0" err="1"/>
                  <a:t>Fibonnaci</a:t>
                </a:r>
                <a:r>
                  <a:rPr lang="en-US" dirty="0"/>
                  <a:t> Heaps allows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d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</m:d>
                          </m:e>
                        </m:func>
                      </m:e>
                    </m:d>
                  </m:oMath>
                </a14:m>
                <a:r>
                  <a:rPr lang="en-US" dirty="0"/>
                  <a:t> complexity</a:t>
                </a:r>
              </a:p>
              <a:p>
                <a:r>
                  <a:rPr lang="en-US" dirty="0"/>
                  <a:t>Does not work for graphs with cycles or negative weights!</a:t>
                </a:r>
              </a:p>
              <a:p>
                <a:pPr lvl="1"/>
                <a:r>
                  <a:rPr lang="en-US" dirty="0"/>
                  <a:t>Bellman-Ford algorithm for graphs with negative weights and cycles (but no negative cycles)</a:t>
                </a:r>
              </a:p>
              <a:p>
                <a:pPr lvl="1"/>
                <a:r>
                  <a:rPr lang="en-US" dirty="0"/>
                  <a:t>Floyd-</a:t>
                </a:r>
                <a:r>
                  <a:rPr lang="en-US" dirty="0" err="1"/>
                  <a:t>Warshall</a:t>
                </a:r>
                <a:r>
                  <a:rPr lang="en-US" dirty="0"/>
                  <a:t> for finding shortest paths between </a:t>
                </a:r>
                <a:r>
                  <a:rPr lang="en-US" i="1" dirty="0"/>
                  <a:t>all </a:t>
                </a:r>
                <a:r>
                  <a:rPr lang="en-US" dirty="0"/>
                  <a:t>pairs of nodes</a:t>
                </a:r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82E8A0A2-C8E0-48A6-A826-4F9D40A9FE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25" t="-23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E8C4E122-DFB3-4439-A5AF-47DBD18DE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Dijkstra’s shortest path algorithm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25CE25-0FEA-4E47-BCC6-0510ABD155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028350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54739DA3-4400-49DA-B7EE-A62B8A7545B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: Value of state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 at the beginning of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dirty="0"/>
                  <a:t>iteration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Initialize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≔0</m:t>
                    </m:r>
                  </m:oMath>
                </a14:m>
                <a:r>
                  <a:rPr lang="en-US" b="0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endParaRPr lang="en-US" b="0" dirty="0"/>
              </a:p>
              <a:p>
                <a:pPr marL="0" indent="0">
                  <a:buNone/>
                </a:pPr>
                <a:r>
                  <a:rPr lang="en-US" dirty="0"/>
                  <a:t>	While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limLow>
                          <m:limLow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lim>
                        </m:limLow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</m:d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dirty="0"/>
                  <a:t> {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m:rPr>
                                  <m:sty m:val="p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sub>
                                <m:sup/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a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p>
                                        <m:sSup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nary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}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Can be shown that after finite number of iterations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dirty="0"/>
                  <a:t> converges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</m:oMath>
                </a14:m>
                <a:r>
                  <a:rPr lang="en-US" dirty="0"/>
                  <a:t>	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54739DA3-4400-49DA-B7EE-A62B8A7545B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1" t="-2805" b="-8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BF6E235F-E705-4CB9-936C-16EED0678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Value iteration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32CAB2-94E4-487A-9343-7BFF5B23D6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529431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8CA6081E-01CA-4FFB-B4BF-D5BBB80F29E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 be the policy at the beginning of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dirty="0"/>
                  <a:t> iteration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Initialize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 randomly</a:t>
                </a:r>
              </a:p>
              <a:p>
                <a:pPr marL="0" indent="0">
                  <a:buNone/>
                </a:pPr>
                <a:r>
                  <a:rPr lang="en-US" dirty="0"/>
                  <a:t>	While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: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0" dirty="0"/>
                  <a:t>) {</a:t>
                </a:r>
              </a:p>
              <a:p>
                <a:pPr marL="0" indent="0">
                  <a:buNone/>
                </a:pPr>
                <a:r>
                  <a:rPr lang="en-US" dirty="0"/>
                  <a:t>	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≔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p>
                    </m:sSup>
                  </m:oMath>
                </a14:m>
                <a:r>
                  <a:rPr lang="en-US" b="0" dirty="0"/>
                  <a:t> /* i.e.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b="0" dirty="0"/>
                  <a:t> compute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0" dirty="0"/>
                  <a:t> */</a:t>
                </a:r>
              </a:p>
              <a:p>
                <a:pPr marL="0" indent="0">
                  <a:buNone/>
                </a:pPr>
                <a:r>
                  <a:rPr lang="en-US" dirty="0"/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≔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arg</m:t>
                        </m:r>
                      </m:fName>
                      <m:e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max</m:t>
                                </m:r>
                              </m:e>
                              <m:lim>
                                <m:r>
                                  <m:rPr>
                                    <m:sty m:val="p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a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lim>
                            </m:limLow>
                          </m:fName>
                          <m:e>
                            <m:nary>
                              <m:naryPr>
                                <m:chr m:val="∑"/>
                                <m:supHide m:val="on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sub>
                              <m:sup/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a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</m:nary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e>
                    </m:func>
                  </m:oMath>
                </a14:m>
                <a:endParaRPr lang="en-US" b="0" dirty="0"/>
              </a:p>
              <a:p>
                <a:pPr marL="0" indent="0">
                  <a:buNone/>
                </a:pPr>
                <a:r>
                  <a:rPr lang="en-US" dirty="0"/>
                  <a:t>	}</a:t>
                </a:r>
              </a:p>
              <a:p>
                <a:pPr marL="0" indent="0">
                  <a:buNone/>
                </a:pPr>
                <a:endParaRPr lang="en-US" b="0" dirty="0"/>
              </a:p>
              <a:p>
                <a:r>
                  <a:rPr lang="en-US" dirty="0"/>
                  <a:t>Can be shown that this algorithm also converges to the optimal policy</a:t>
                </a:r>
                <a:endParaRPr lang="en-US" b="0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8CA6081E-01CA-4FFB-B4BF-D5BBB80F29E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2" t="-3086" b="-8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1B4E0D99-8C88-42C6-816A-DA3E4F378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Policy iteration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80BD33-BE55-452A-B7BF-1DFEA47F7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99E379A-95AF-4EB8-BBE4-9C8F8C7B2697}"/>
              </a:ext>
            </a:extLst>
          </p:cNvPr>
          <p:cNvSpPr/>
          <p:nvPr/>
        </p:nvSpPr>
        <p:spPr>
          <a:xfrm>
            <a:off x="9838944" y="2487168"/>
            <a:ext cx="1960474" cy="137525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Can use the LP formulation to solve this, or an iterative algorithm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713452F-014A-4A5A-B5CE-8085D60F20EA}"/>
              </a:ext>
            </a:extLst>
          </p:cNvPr>
          <p:cNvCxnSpPr>
            <a:stCxn id="5" idx="1"/>
          </p:cNvCxnSpPr>
          <p:nvPr/>
        </p:nvCxnSpPr>
        <p:spPr>
          <a:xfrm flipH="1">
            <a:off x="7556602" y="3174797"/>
            <a:ext cx="2282342" cy="1463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293123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34D234A-FCF3-4E29-B854-567581F807E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When using rewards for action-values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</m:d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a</m:t>
                        </m:r>
                      </m:e>
                    </m:d>
                  </m:oMath>
                </a14:m>
                <a:r>
                  <a:rPr lang="en-US" dirty="0"/>
                  <a:t> indicates the reward obtained by taking action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1" smtClean="0">
                        <a:latin typeface="Cambria Math" panose="02040503050406030204" pitchFamily="18" charset="0"/>
                      </a:rPr>
                      <m:t>a</m:t>
                    </m:r>
                  </m:oMath>
                </a14:m>
                <a:r>
                  <a:rPr lang="en-US" dirty="0"/>
                  <a:t> in state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 and following the policy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 thereafter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𝜋</m:t>
                          </m:r>
                        </m:sup>
                      </m:sSup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i="1" smtClean="0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i="1" smtClean="0">
                              <a:latin typeface="Cambria Math" panose="02040503050406030204" pitchFamily="18" charset="0"/>
                            </a:rPr>
                            <m:t>a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 </m:t>
                          </m:r>
                        </m:e>
                      </m:nary>
                      <m:r>
                        <a:rPr lang="en-US" i="1">
                          <a:latin typeface="Cambria Math" panose="02040503050406030204" pitchFamily="18" charset="0"/>
                        </a:rPr>
                        <m:t>𝛾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𝜋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Optimal-action-value policy denoted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</m:oMath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i="1" smtClean="0">
                              <a:latin typeface="Cambria Math" panose="02040503050406030204" pitchFamily="18" charset="0"/>
                            </a:rPr>
                            <m:t>a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 </m:t>
                          </m:r>
                        </m:e>
                      </m:nary>
                      <m:r>
                        <a:rPr lang="en-US" i="1">
                          <a:latin typeface="Cambria Math" panose="02040503050406030204" pitchFamily="18" charset="0"/>
                        </a:rPr>
                        <m:t>𝛾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Note that previous formulas change a bit, as the reward depends on which action is taken (and is thus is subject to transition probability)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34D234A-FCF3-4E29-B854-567581F807E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25" t="-3226" b="-28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FD4CCBB0-A3A8-4D4F-BA50-9AE3DD72E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state-action pairs for rewards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658CE1-CEFB-4ED1-864B-9D28E1F74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492865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FD58B45-76E9-4DB5-9895-D7FFC2D8BD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Value iteration and Policy iteration are both standard, and no agreement on which is better</a:t>
            </a:r>
          </a:p>
          <a:p>
            <a:r>
              <a:rPr lang="en-US" dirty="0"/>
              <a:t>In practice, value iteration is preferred over policy iteration as the latter requires solving linear equations, which scales ~cubically with the size of the state space</a:t>
            </a:r>
          </a:p>
          <a:p>
            <a:r>
              <a:rPr lang="en-US" dirty="0"/>
              <a:t>Real-world applications face challenges:</a:t>
            </a:r>
          </a:p>
          <a:p>
            <a:pPr marL="925830" lvl="1" indent="-514350">
              <a:buFont typeface="+mj-lt"/>
              <a:buAutoNum type="arabicPeriod"/>
            </a:pPr>
            <a:r>
              <a:rPr lang="en-US" dirty="0"/>
              <a:t>Curse of modeling: Where does the (probabilistic) environment model come from?</a:t>
            </a:r>
          </a:p>
          <a:p>
            <a:pPr marL="925830" lvl="1" indent="-514350">
              <a:buFont typeface="+mj-lt"/>
              <a:buAutoNum type="arabicPeriod"/>
            </a:pPr>
            <a:r>
              <a:rPr lang="en-US" dirty="0"/>
              <a:t>Curse of dimensionality: Even if you have a model, computing and storing expectations over large state-spaces is impractical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BA15764-4281-4B02-A99A-647BE2CD6C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923B20-FF6C-48C6-A3E4-EFD1551C2D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794918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05934DD7-B3F4-48BE-8225-917BC1520BB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Use data to estimate model</a:t>
                </a:r>
              </a:p>
              <a:p>
                <a:pPr lvl="1"/>
                <a:r>
                  <a:rPr lang="en-US" dirty="0"/>
                  <a:t>Run many simulations</a:t>
                </a:r>
              </a:p>
              <a:p>
                <a:pPr lvl="1"/>
                <a:r>
                  <a:rPr lang="en-US" dirty="0"/>
                  <a:t>Estimate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acc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# 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# 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Perform optimal policy search over the approximate model</a:t>
                </a:r>
              </a:p>
              <a:p>
                <a:r>
                  <a:rPr lang="en-US" dirty="0"/>
                  <a:t>Model converges asymptotically if all state-action pairs are visited infinitely often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05934DD7-B3F4-48BE-8225-917BC1520BB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25" t="-23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57D2ACCF-FBA0-4C5B-BC1B-C592247B2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Approximate model (Indirect method)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8C1033-04D5-49C6-A696-D8D45F0E2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77472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902F2646-0E61-441A-8F3D-C942B10D739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Called a model-free method, because it does not assume knowledge of a model of the environment</a:t>
                </a:r>
              </a:p>
              <a:p>
                <a:r>
                  <a:rPr lang="en-US" dirty="0"/>
                  <a:t>Learning agent tries to learn optimal policy from its history of interactions with the environment</a:t>
                </a:r>
              </a:p>
              <a:p>
                <a:r>
                  <a:rPr lang="en-US" dirty="0"/>
                  <a:t>Agent interaction described in tuples called “experience” </a:t>
                </a:r>
                <a14:m>
                  <m:oMath xmlns:m="http://schemas.openxmlformats.org/officeDocument/2006/math">
                    <m:r>
                      <a:rPr lang="mr-IN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i="1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Recall that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dirty="0"/>
                  <a:t> for each state and action returns the expected reward of that action (and all subsequent actions) at that state</a:t>
                </a:r>
              </a:p>
              <a:p>
                <a:r>
                  <a:rPr lang="en-US" dirty="0"/>
                  <a:t>Q-learning uses a technique called “temporal differences” to estimate optimal value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</m:oMath>
                </a14:m>
                <a:r>
                  <a:rPr lang="en-US" dirty="0"/>
                  <a:t> in each state</a:t>
                </a:r>
              </a:p>
              <a:p>
                <a:r>
                  <a:rPr lang="en-US" dirty="0"/>
                  <a:t>Agent maintains a table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dirty="0"/>
                  <a:t> values for each state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/>
                  <a:t> and action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1" smtClean="0">
                        <a:latin typeface="Cambria Math" panose="02040503050406030204" pitchFamily="18" charset="0"/>
                      </a:rPr>
                      <m:t>a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902F2646-0E61-441A-8F3D-C942B10D739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25" t="-3226" r="-10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F13DD55B-610D-48E5-B80C-943956144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Q-learning: (Model-free method)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02BA8D-2F91-48E4-94E7-7C9149562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218869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89D7F70-4142-4B5E-AAF0-AB39D6F4D0E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r>
                  <a:rPr lang="en-US" dirty="0"/>
                  <a:t>Whenever the agent is in state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/>
                  <a:t> and takes action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/>
                  <a:t>, we have new data about the reward that we get, we use this to update our estimate of the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dirty="0"/>
                  <a:t> value at that state</a:t>
                </a:r>
              </a:p>
              <a:p>
                <a:r>
                  <a:rPr lang="en-US" dirty="0"/>
                  <a:t>Agent updates its estimate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a</m:t>
                        </m:r>
                      </m:e>
                    </m:d>
                  </m:oMath>
                </a14:m>
                <a:r>
                  <a:rPr lang="en-US" dirty="0"/>
                  <a:t> using following equation: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𝛼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a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lim>
                              </m:limLow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′,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a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a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 </m:t>
                              </m:r>
                            </m:e>
                          </m:func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:r>
                  <a:rPr lang="en-US" b="0" dirty="0"/>
                  <a:t>        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:=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a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max</m:t>
                                </m:r>
                              </m:e>
                              <m:lim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a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lim>
                            </m:limLow>
                          </m:fNam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a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</m:d>
                          </m:e>
                        </m:func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Learning rate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controls how aggressively you update the old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dirty="0"/>
                  <a:t> value.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≈0</m:t>
                    </m:r>
                  </m:oMath>
                </a14:m>
                <a:r>
                  <a:rPr lang="en-US" dirty="0"/>
                  <a:t> means that you update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dirty="0"/>
                  <a:t> value very slowly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means that you simple replace the old value with the new value </a:t>
                </a:r>
              </a:p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lim>
                        </m:limLow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the estimate of the optimal future value</a:t>
                </a:r>
              </a:p>
              <a:p>
                <a:r>
                  <a:rPr lang="en-US" dirty="0"/>
                  <a:t>Note that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dirty="0"/>
                  <a:t> learning, when we update the value of a state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, we have some knowledge of what happens when we take action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a</m:t>
                    </m:r>
                  </m:oMath>
                </a14:m>
                <a:r>
                  <a:rPr lang="en-US" dirty="0"/>
                  <a:t> in state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89D7F70-4142-4B5E-AAF0-AB39D6F4D0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417" t="-3226" r="-11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129CAFEC-E6AC-4143-A297-0FB89490A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Q-learning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FB9FC8-A3B6-48FE-BF48-885BC6095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831775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7FE4BA6-B739-4F7A-953F-5004B086AE9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Q-learning learns an optimal policy no matter which policy you are following – hence it’s called an off-policy method</a:t>
                </a:r>
              </a:p>
              <a:p>
                <a:r>
                  <a:rPr lang="en-US" dirty="0"/>
                  <a:t>One issue in Q-learning (and more broadly in RL): How should an agent decide which actions to choose to explore?</a:t>
                </a:r>
              </a:p>
              <a:p>
                <a:pPr lvl="1"/>
                <a:r>
                  <a:rPr lang="en-US" dirty="0"/>
                  <a:t>Is it better to explore more actions, or exploit an action for which we got a good reward (i.e. pursue the chosen path deeper)?</a:t>
                </a:r>
              </a:p>
              <a:p>
                <a:pPr lvl="1"/>
                <a:r>
                  <a:rPr lang="en-US" dirty="0"/>
                  <a:t>This is called the </a:t>
                </a:r>
                <a:r>
                  <a:rPr lang="en-US" i="1" dirty="0"/>
                  <a:t>exploitation-exploration tradeoff, </a:t>
                </a:r>
                <a:r>
                  <a:rPr lang="en-US" dirty="0"/>
                  <a:t>a parameter to choose for many RL algorithms</a:t>
                </a:r>
              </a:p>
              <a:p>
                <a:r>
                  <a:rPr lang="en-US" dirty="0"/>
                  <a:t>One way to do this is using the Boltzmann distribution: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s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f>
                              <m:fPr>
                                <m:type m:val="lin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den>
                            </m:f>
                          </m:sup>
                        </m:sSup>
                      </m:num>
                      <m:den>
                        <m:nary>
                          <m:naryPr>
                            <m:chr m:val="∑"/>
                            <m:sup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/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f>
                                  <m:fPr>
                                    <m:type m:val="lin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𝑗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den>
                                </m:f>
                              </m:sup>
                            </m:sSup>
                          </m:e>
                        </m:nary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parameter (called temperature) controls probability of picking non-optimal actions.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large, all actions are chosen uniformly (explore),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is small, then the best actions are chosen.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7FE4BA6-B739-4F7A-953F-5004B086AE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1" t="-3647" r="-365" b="-23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8A2D5747-C46B-4244-B397-5FF42224AC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Q-learning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9B33E1-03E5-4035-A9DC-DB3A6182BC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305108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510EA91-7FA7-415E-A917-CEFB949D48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Uncertainty! </a:t>
            </a:r>
          </a:p>
          <a:p>
            <a:r>
              <a:rPr lang="en-US" dirty="0"/>
              <a:t>In all previous algorithms, we assume that all states are fully visible and precisely estimable</a:t>
            </a:r>
          </a:p>
          <a:p>
            <a:r>
              <a:rPr lang="en-US" dirty="0"/>
              <a:t>In CPS examples, there is uncertainty in states (sensor/actuation noise, state may not be observable but only estimated, etc.)</a:t>
            </a:r>
          </a:p>
          <a:p>
            <a:r>
              <a:rPr lang="en-US" dirty="0"/>
              <a:t>The approach is to model the underlying system as a Partially-Observable Markov Decision Process (POMDP)  -- pronounced POM-DPs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8A85483-E223-46DC-B884-6EF43F92D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Some more challenges for RL in autonomous CPS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51CDDA-E155-4084-B53D-1000EF989D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966954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8A81E803-7951-408E-BFF0-43321642A14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r>
                  <a:rPr lang="en-US" dirty="0"/>
                  <a:t>6-tuple </a:t>
                </a:r>
                <a14:m>
                  <m:oMath xmlns:m="http://schemas.openxmlformats.org/officeDocument/2006/math">
                    <m:r>
                      <a:rPr lang="mr-I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/>
                  <a:t>: set of states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: set of actions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</m:oMath>
                </a14:m>
                <a:r>
                  <a:rPr lang="en-US" dirty="0"/>
                  <a:t>: set of observations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dirty="0"/>
                  <a:t>: transition function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gives the probability of state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 transitioning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/>
                  <a:t> under action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observation function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𝑜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gives the probability of observing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𝑜</m:t>
                    </m:r>
                  </m:oMath>
                </a14:m>
                <a:r>
                  <a:rPr lang="en-US" dirty="0"/>
                  <a:t> if action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/>
                  <a:t> is taken in state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reward function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gives a reward for taking action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/>
                  <a:t> in state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8A81E803-7951-408E-BFF0-43321642A14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1" t="-2244" b="-9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18FBABBE-6EA6-4284-A4B2-8540A9BB5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POMDPs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3E1846-4551-403E-A1F2-253948F11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70679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98F2691-4565-4061-8554-03B687B88E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Also known as maneuver planning</a:t>
            </a:r>
          </a:p>
          <a:p>
            <a:r>
              <a:rPr lang="en-US" dirty="0"/>
              <a:t>Plans high-level driving actions, driving maneuvers</a:t>
            </a:r>
          </a:p>
          <a:p>
            <a:r>
              <a:rPr lang="en-US" dirty="0"/>
              <a:t>Behavior planner considers static and dynamic obstacles and traffic rules</a:t>
            </a:r>
          </a:p>
          <a:p>
            <a:pPr lvl="1"/>
            <a:r>
              <a:rPr lang="en-US" dirty="0"/>
              <a:t>Cruise control, Adaptive Cruise Control : road speed, following lead</a:t>
            </a:r>
          </a:p>
          <a:p>
            <a:pPr lvl="1"/>
            <a:r>
              <a:rPr lang="en-US" dirty="0"/>
              <a:t>Lane switching, merging</a:t>
            </a:r>
          </a:p>
          <a:p>
            <a:pPr lvl="1"/>
            <a:r>
              <a:rPr lang="en-US" dirty="0"/>
              <a:t>Decelerating to stop, Remaining stopped</a:t>
            </a:r>
          </a:p>
          <a:p>
            <a:r>
              <a:rPr lang="en-US" dirty="0"/>
              <a:t>Input: HD road map, road network, localization information (where am I?), perception of environment around the vehicle</a:t>
            </a:r>
          </a:p>
          <a:p>
            <a:r>
              <a:rPr lang="en-US" dirty="0"/>
              <a:t>Output: driving maneuver and constraints for local planner : typically a sequence of discrete actions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00542BC-8681-4173-82F2-E56E1C2480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Behavior planning for autonomous driving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9D6050-0FD2-4CB1-99B2-6272AEFF58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047764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2E7E01D-B411-4F76-8AE4-2C3060561D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Control theory concerns with planning problems for discrete or continuous POMDPs</a:t>
            </a:r>
          </a:p>
          <a:p>
            <a:r>
              <a:rPr lang="en-US" dirty="0"/>
              <a:t>Strong assumptions required to get theoretical results of optimality</a:t>
            </a:r>
          </a:p>
          <a:p>
            <a:pPr lvl="1"/>
            <a:r>
              <a:rPr lang="en-US" dirty="0"/>
              <a:t>Underlying state-transitions correspond to a linear dynamical system with Gaussian probability distribution</a:t>
            </a:r>
          </a:p>
          <a:p>
            <a:pPr lvl="1"/>
            <a:r>
              <a:rPr lang="en-US" dirty="0"/>
              <a:t>Reward function is a negative quadratic loss</a:t>
            </a:r>
          </a:p>
          <a:p>
            <a:r>
              <a:rPr lang="en-US" dirty="0"/>
              <a:t>Solving generic discrete POMDP is intractable, finding tractable special cases is a hot topic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1305644-0123-442C-800A-922C8352A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RL for POMDPs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5BA689-432A-4EFD-A222-3F59647F7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154049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AB92AA7B-3E47-4E43-82B4-445F3D0CFEE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Policies in POMDPs are mappings from </a:t>
                </a:r>
                <a:r>
                  <a:rPr lang="en-US" i="1" dirty="0"/>
                  <a:t>belief </a:t>
                </a:r>
                <a:r>
                  <a:rPr lang="en-US" dirty="0"/>
                  <a:t>states to actions</a:t>
                </a:r>
              </a:p>
              <a:p>
                <a:r>
                  <a:rPr lang="en-US" dirty="0"/>
                  <a:t>Instead of tracking arbitrarily long observation histories, we track belief states</a:t>
                </a:r>
              </a:p>
              <a:p>
                <a:r>
                  <a:rPr lang="en-US" dirty="0"/>
                  <a:t>A belief state is a distribution over states; in belief state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, probability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assigned to being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dirty="0"/>
              </a:p>
              <a:p>
                <a:r>
                  <a:rPr lang="en-US" dirty="0"/>
                  <a:t>Computing belief states:</a:t>
                </a:r>
              </a:p>
              <a:p>
                <a:pPr lvl="1"/>
                <a:r>
                  <a:rPr lang="en-US" dirty="0"/>
                  <a:t>Start in some initial belief state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 prior to any observations</a:t>
                </a:r>
              </a:p>
              <a:p>
                <a:pPr lvl="1"/>
                <a:r>
                  <a:rPr lang="en-US" dirty="0"/>
                  <a:t>Compute new belief state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/>
                  <a:t> based on current belief state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, action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a</m:t>
                    </m:r>
                  </m:oMath>
                </a14:m>
                <a:r>
                  <a:rPr lang="en-US" dirty="0"/>
                  <a:t>, and observation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𝑜</m:t>
                    </m:r>
                  </m:oMath>
                </a14:m>
                <a:r>
                  <a:rPr lang="en-US" dirty="0"/>
                  <a:t>:</a:t>
                </a:r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AB92AA7B-3E47-4E43-82B4-445F3D0CFEE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25" t="-2384" r="-1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1278A8A0-C46A-402C-9192-3E1FFDC8F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RL for POMDPs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C3E4AA-6B3D-49EC-BAFF-7B836256AD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99116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9F22FA0-C635-4DC4-A91C-A4E8D767536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𝑜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dirty="0"/>
                  <a:t>		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/>
                      <m:t>∝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𝑜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dirty="0"/>
                  <a:t>		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/>
                      <m:t>∝</m:t>
                    </m:r>
                    <m:r>
                      <m:rPr>
                        <m:nor/>
                      </m:rPr>
                      <a:rPr lang="en-US" b="0" i="0" smtClean="0"/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𝑜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a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	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/>
                      <m:t>∝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𝑜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a</m:t>
                        </m:r>
                      </m:e>
                    </m:d>
                    <m:nary>
                      <m:naryPr>
                        <m:chr m:val="∑"/>
                        <m:supHide m:val="o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  <m:sup/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a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	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/>
                      <m:t>∝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𝑜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a</m:t>
                        </m:r>
                      </m:e>
                    </m:d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  <m:sup/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b="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Kalman filter: exact update of belief state for linear dynamical systems</a:t>
                </a:r>
              </a:p>
              <a:p>
                <a:r>
                  <a:rPr lang="en-US" dirty="0"/>
                  <a:t>Particle filter: approximate update for general systems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9F22FA0-C635-4DC4-A91C-A4E8D767536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0B798FD3-BC41-4BED-AF65-1AE3EF3A3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RL for POMDPS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9258F9-3151-4941-9D1A-F2B3C11EE2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520785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02ACC40-56D4-4B85-A623-A467B4994D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Tons of literature, starting in 1960s</a:t>
            </a:r>
          </a:p>
          <a:p>
            <a:r>
              <a:rPr lang="en-US" dirty="0"/>
              <a:t>Point-based value iteration:</a:t>
            </a:r>
          </a:p>
          <a:p>
            <a:pPr lvl="1"/>
            <a:r>
              <a:rPr lang="en-US" dirty="0"/>
              <a:t>Select a small set of reachable belief points</a:t>
            </a:r>
          </a:p>
          <a:p>
            <a:pPr lvl="1"/>
            <a:r>
              <a:rPr lang="en-US" dirty="0"/>
              <a:t>Perform Bellman updates at those points, keeping value and gradient</a:t>
            </a:r>
          </a:p>
          <a:p>
            <a:r>
              <a:rPr lang="en-US" dirty="0"/>
              <a:t>Online search for POMDP solutions</a:t>
            </a:r>
          </a:p>
          <a:p>
            <a:pPr lvl="1"/>
            <a:r>
              <a:rPr lang="en-US" dirty="0"/>
              <a:t>Build AND/OR tree of the reachable belief states from current belief</a:t>
            </a:r>
          </a:p>
          <a:p>
            <a:pPr lvl="1"/>
            <a:r>
              <a:rPr lang="en-US" dirty="0"/>
              <a:t>Approaches like branch-and-bound, heuristic search, Monte Carlo Tree search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D0CC9B2-C544-41E8-A2E8-34A1AC499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Algorithms for planning in POMDPs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33B9D3-EDCC-4F9A-88B7-4DE1E302E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032619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0827D2D-913A-4E5A-917A-87BE68EBBF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+mj-lt"/>
              <a:buAutoNum type="arabicPeriod"/>
            </a:pPr>
            <a:r>
              <a:rPr lang="en-US" sz="1600" dirty="0"/>
              <a:t>Pendleton, Scott Drew, Hans Andersen, </a:t>
            </a:r>
            <a:r>
              <a:rPr lang="en-US" sz="1600" dirty="0" err="1"/>
              <a:t>Xinxin</a:t>
            </a:r>
            <a:r>
              <a:rPr lang="en-US" sz="1600" dirty="0"/>
              <a:t> Du, </a:t>
            </a:r>
            <a:r>
              <a:rPr lang="en-US" sz="1600" dirty="0" err="1"/>
              <a:t>Xiaotong</a:t>
            </a:r>
            <a:r>
              <a:rPr lang="en-US" sz="1600" dirty="0"/>
              <a:t> Shen, Malika </a:t>
            </a:r>
            <a:r>
              <a:rPr lang="en-US" sz="1600" dirty="0" err="1"/>
              <a:t>Meghjani</a:t>
            </a:r>
            <a:r>
              <a:rPr lang="en-US" sz="1600" dirty="0"/>
              <a:t>, You Hong </a:t>
            </a:r>
            <a:r>
              <a:rPr lang="en-US" sz="1600" dirty="0" err="1"/>
              <a:t>Eng</a:t>
            </a:r>
            <a:r>
              <a:rPr lang="en-US" sz="1600" dirty="0"/>
              <a:t>, Daniela Rus, and Marcelo H. Ang. "Perception, planning, control, and coordination for autonomous vehicles." </a:t>
            </a:r>
            <a:r>
              <a:rPr lang="en-US" sz="1600" i="1" dirty="0"/>
              <a:t>Machines</a:t>
            </a:r>
            <a:r>
              <a:rPr lang="en-US" sz="1600" dirty="0"/>
              <a:t> 5, no. 1 (2017): 6.</a:t>
            </a:r>
          </a:p>
          <a:p>
            <a:pPr>
              <a:buFont typeface="+mj-lt"/>
              <a:buAutoNum type="arabicPeriod"/>
            </a:pPr>
            <a:r>
              <a:rPr lang="en-US" sz="1600" dirty="0"/>
              <a:t>Paden, Brian, et al. "A survey of motion planning and control techniques for self-driving urban vehicles." </a:t>
            </a:r>
            <a:r>
              <a:rPr lang="en-US" sz="1600" i="1" dirty="0"/>
              <a:t>IEEE Transactions on Intelligent Vehicles</a:t>
            </a:r>
            <a:r>
              <a:rPr lang="en-US" sz="1600" dirty="0"/>
              <a:t> 1.1 (2016): 33-55. </a:t>
            </a:r>
            <a:r>
              <a:rPr lang="en-US" sz="1600" dirty="0">
                <a:hlinkClick r:id="rId2"/>
              </a:rPr>
              <a:t>https://arxiv.org/pdf/1604.07446.pdf</a:t>
            </a:r>
            <a:endParaRPr lang="en-US" sz="1600" dirty="0"/>
          </a:p>
          <a:p>
            <a:pPr>
              <a:buFont typeface="+mj-lt"/>
              <a:buAutoNum type="arabicPeriod"/>
            </a:pPr>
            <a:r>
              <a:rPr lang="en-US" sz="1600" dirty="0" err="1"/>
              <a:t>Katrakazas</a:t>
            </a:r>
            <a:r>
              <a:rPr lang="en-US" sz="1600" dirty="0"/>
              <a:t>, C., </a:t>
            </a:r>
            <a:r>
              <a:rPr lang="en-US" sz="1600" dirty="0" err="1"/>
              <a:t>Quddus</a:t>
            </a:r>
            <a:r>
              <a:rPr lang="en-US" sz="1600" dirty="0"/>
              <a:t>, M., Chen, W. H., &amp; Deka, L. (2015). Real-time motion planning methods for autonomous on-road driving: State-of-the-art and future research directions. </a:t>
            </a:r>
            <a:r>
              <a:rPr lang="en-US" sz="1600" i="1" dirty="0"/>
              <a:t>Transportation Research Part C: Emerging Technologies</a:t>
            </a:r>
            <a:r>
              <a:rPr lang="en-US" sz="1600" dirty="0"/>
              <a:t>, </a:t>
            </a:r>
            <a:r>
              <a:rPr lang="en-US" sz="1600" i="1" dirty="0"/>
              <a:t>60</a:t>
            </a:r>
            <a:r>
              <a:rPr lang="en-US" sz="1600" dirty="0"/>
              <a:t>, 416-442.</a:t>
            </a:r>
          </a:p>
          <a:p>
            <a:pPr>
              <a:buFont typeface="+mj-lt"/>
              <a:buAutoNum type="arabicPeriod"/>
            </a:pPr>
            <a:r>
              <a:rPr lang="en-US" sz="1600" dirty="0">
                <a:hlinkClick r:id="rId3"/>
              </a:rPr>
              <a:t>https://en.wikipedia.org/wiki/A*_search_algorithm</a:t>
            </a:r>
            <a:endParaRPr lang="en-US" sz="1600" dirty="0"/>
          </a:p>
          <a:p>
            <a:pPr>
              <a:buFont typeface="+mj-lt"/>
              <a:buAutoNum type="arabicPeriod"/>
            </a:pPr>
            <a:r>
              <a:rPr lang="en-US" sz="1600" dirty="0" err="1"/>
              <a:t>Bast</a:t>
            </a:r>
            <a:r>
              <a:rPr lang="en-US" sz="1600" dirty="0"/>
              <a:t>, D. </a:t>
            </a:r>
            <a:r>
              <a:rPr lang="en-US" sz="1600" dirty="0" err="1"/>
              <a:t>Delling</a:t>
            </a:r>
            <a:r>
              <a:rPr lang="en-US" sz="1600" dirty="0"/>
              <a:t>, A. Goldberg, M. Müller-</a:t>
            </a:r>
            <a:r>
              <a:rPr lang="en-US" sz="1600" dirty="0" err="1"/>
              <a:t>Hannemann</a:t>
            </a:r>
            <a:r>
              <a:rPr lang="en-US" sz="1600" dirty="0"/>
              <a:t>, T. </a:t>
            </a:r>
            <a:r>
              <a:rPr lang="en-US" sz="1600" dirty="0" err="1"/>
              <a:t>Pajor</a:t>
            </a:r>
            <a:r>
              <a:rPr lang="en-US" sz="1600" dirty="0"/>
              <a:t>, P. Sanders, D. Wagner, and R. F. Werneck, “Route planning in transportation networks”, </a:t>
            </a:r>
            <a:r>
              <a:rPr lang="en-US" sz="1600" dirty="0">
                <a:hlinkClick r:id="rId4"/>
              </a:rPr>
              <a:t>https://arxiv.org/pdf/1504.05140.pdf</a:t>
            </a:r>
            <a:endParaRPr lang="en-US" sz="1600" dirty="0"/>
          </a:p>
          <a:p>
            <a:pPr>
              <a:buFont typeface="+mj-lt"/>
              <a:buAutoNum type="arabicPeriod"/>
            </a:pPr>
            <a:r>
              <a:rPr lang="en-US" sz="1600" dirty="0">
                <a:hlinkClick r:id="rId5"/>
              </a:rPr>
              <a:t>https://www.annualreviews.org/doi/pdf/10.1146/annurev-control-060117-105157</a:t>
            </a:r>
            <a:endParaRPr lang="en-US" sz="1600" dirty="0"/>
          </a:p>
          <a:p>
            <a:pPr>
              <a:buFont typeface="+mj-lt"/>
              <a:buAutoNum type="arabicPeriod"/>
            </a:pPr>
            <a:r>
              <a:rPr lang="en-US" sz="1600" dirty="0">
                <a:hlinkClick r:id="rId6"/>
              </a:rPr>
              <a:t>https://journals.sagepub.com/doi/pdf/10.1177/0278364920917446?casa_token=rawjqqG8ZdQAAAAA:xPgWGamXwyciEb8pAqHcaHYXF96Mz7cmu4TKtvk7jMxz8X63ndFuxm5X7osUQRaibeC2aN_g2WCw1Q</a:t>
            </a:r>
            <a:endParaRPr lang="en-US" sz="1600" dirty="0"/>
          </a:p>
          <a:p>
            <a:pPr>
              <a:buFont typeface="+mj-lt"/>
              <a:buAutoNum type="arabicPeriod"/>
            </a:pPr>
            <a:endParaRPr lang="en-US" sz="16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E9B7B7-D647-489B-BC3A-30FF1847E1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Bibliography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3DFF38-383D-4BD7-9F71-BFF25271B1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46085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98F2691-4565-4061-8554-03B687B88E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Some elements of behavior planning:</a:t>
            </a:r>
          </a:p>
          <a:p>
            <a:pPr lvl="1"/>
            <a:r>
              <a:rPr lang="en-US" dirty="0"/>
              <a:t>Trajectory prediction of moving objects in the environment</a:t>
            </a:r>
          </a:p>
          <a:p>
            <a:pPr lvl="1"/>
            <a:r>
              <a:rPr lang="en-US" dirty="0"/>
              <a:t>Finite state machine based planning</a:t>
            </a:r>
          </a:p>
          <a:p>
            <a:pPr marL="411480" lvl="1" indent="0">
              <a:buNone/>
            </a:pPr>
            <a:endParaRPr lang="en-US" dirty="0"/>
          </a:p>
          <a:p>
            <a:pPr marL="0" indent="0">
              <a:buNone/>
            </a:pPr>
            <a:endParaRPr lang="en-US" i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00542BC-8681-4173-82F2-E56E1C2480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Behavior planning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9D6050-0FD2-4CB1-99B2-6272AEFF58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79689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1CEE035-E6D2-4874-9374-E7101923E7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Cars, cyclists: a number of models available</a:t>
            </a:r>
          </a:p>
          <a:p>
            <a:pPr lvl="1"/>
            <a:r>
              <a:rPr lang="en-US" dirty="0"/>
              <a:t>Physics-based models</a:t>
            </a:r>
          </a:p>
          <a:p>
            <a:pPr lvl="1"/>
            <a:r>
              <a:rPr lang="en-US" dirty="0"/>
              <a:t>Maneuver-based models</a:t>
            </a:r>
          </a:p>
          <a:p>
            <a:pPr lvl="1"/>
            <a:r>
              <a:rPr lang="en-US" dirty="0"/>
              <a:t>Interaction-aware models</a:t>
            </a:r>
          </a:p>
          <a:p>
            <a:endParaRPr lang="en-US" dirty="0"/>
          </a:p>
          <a:p>
            <a:r>
              <a:rPr lang="en-US" dirty="0"/>
              <a:t>Human motion prediction: much harder, lots of ongoing research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C80254D-AEA4-429A-A658-CB0D31EC6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Trajectory prediction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7BF029-FBC9-4C2C-9006-83F5D5073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0785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9D7C0DA-6ACF-4B66-AC6F-455BD78762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Evolution models: dynamic or kinematic</a:t>
            </a:r>
          </a:p>
          <a:p>
            <a:pPr lvl="1"/>
            <a:r>
              <a:rPr lang="en-US" dirty="0"/>
              <a:t>Dynamic models: </a:t>
            </a:r>
          </a:p>
          <a:p>
            <a:pPr lvl="2"/>
            <a:r>
              <a:rPr lang="en-US" dirty="0"/>
              <a:t>Use </a:t>
            </a:r>
            <a:r>
              <a:rPr lang="en-US" dirty="0" err="1"/>
              <a:t>Lagrangian</a:t>
            </a:r>
            <a:r>
              <a:rPr lang="en-US" dirty="0"/>
              <a:t> mechanics models (sum of all forces on the vehicle should be zero)</a:t>
            </a:r>
          </a:p>
          <a:p>
            <a:pPr lvl="2"/>
            <a:r>
              <a:rPr lang="en-US" dirty="0"/>
              <a:t>Usually simplified to be fast enough for trajectory prediction (e.g. 2-wheeled bicycle model) </a:t>
            </a:r>
          </a:p>
          <a:p>
            <a:pPr lvl="1"/>
            <a:r>
              <a:rPr lang="en-US" dirty="0"/>
              <a:t>Kinematic models:</a:t>
            </a:r>
          </a:p>
          <a:p>
            <a:pPr lvl="2"/>
            <a:r>
              <a:rPr lang="en-US" dirty="0"/>
              <a:t>Ignore many forces, focus on velocity, direction of vehicle etc.</a:t>
            </a:r>
          </a:p>
          <a:p>
            <a:pPr lvl="2"/>
            <a:r>
              <a:rPr lang="en-US" dirty="0"/>
              <a:t>E.g. constant velocity, constant acceleration, constant turn rate and velocity, constant turn rate and acceleration models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DC4D273-D681-416D-8C41-462F43CD4A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Physics-based trajectory prediction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4CB919-5213-4B38-9D34-42752BB6A2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17243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25939</TotalTime>
  <Words>5779</Words>
  <Application>Microsoft Office PowerPoint</Application>
  <PresentationFormat>Widescreen</PresentationFormat>
  <Paragraphs>750</Paragraphs>
  <Slides>64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72" baseType="lpstr">
      <vt:lpstr>Arial</vt:lpstr>
      <vt:lpstr>Calibri</vt:lpstr>
      <vt:lpstr>Calibri Light</vt:lpstr>
      <vt:lpstr>Cambria Math</vt:lpstr>
      <vt:lpstr>Garamond</vt:lpstr>
      <vt:lpstr>Times New Roman</vt:lpstr>
      <vt:lpstr>Wingdings 3</vt:lpstr>
      <vt:lpstr>Office Theme</vt:lpstr>
      <vt:lpstr>Autonomous Cyber-Physical Systems: Planning and Decision-Making</vt:lpstr>
      <vt:lpstr>Decision-making hierarchy</vt:lpstr>
      <vt:lpstr>Route planning</vt:lpstr>
      <vt:lpstr>Dijkstra’s Shortest path algorithm</vt:lpstr>
      <vt:lpstr>Dijkstra’s shortest path algorithm</vt:lpstr>
      <vt:lpstr>Behavior planning for autonomous driving</vt:lpstr>
      <vt:lpstr>Behavior planning</vt:lpstr>
      <vt:lpstr>Trajectory prediction</vt:lpstr>
      <vt:lpstr>Physics-based trajectory prediction</vt:lpstr>
      <vt:lpstr>Trajectory prediction </vt:lpstr>
      <vt:lpstr>Maneuver-based motion models</vt:lpstr>
      <vt:lpstr>Interaction-aware models</vt:lpstr>
      <vt:lpstr>Collision prediction</vt:lpstr>
      <vt:lpstr>Trajectory prediction for pedestrians</vt:lpstr>
      <vt:lpstr>FSM-based planning</vt:lpstr>
      <vt:lpstr>Planning using finite state machines</vt:lpstr>
      <vt:lpstr>Behavioral planning under uncertainty</vt:lpstr>
      <vt:lpstr>Motion planning</vt:lpstr>
      <vt:lpstr>Path planning vs. Trajectory planning</vt:lpstr>
      <vt:lpstr>Trajectory planning</vt:lpstr>
      <vt:lpstr>Trajectory planning setup</vt:lpstr>
      <vt:lpstr>Trajectory planning setup continued</vt:lpstr>
      <vt:lpstr>Trajectory planning setup continued</vt:lpstr>
      <vt:lpstr>Variational methods</vt:lpstr>
      <vt:lpstr>Variational methods</vt:lpstr>
      <vt:lpstr>Graph-search-methods</vt:lpstr>
      <vt:lpstr>Some geometric representations3</vt:lpstr>
      <vt:lpstr>Sampling-based methods</vt:lpstr>
      <vt:lpstr>Probabilistic Roadmap (PRM) Construction</vt:lpstr>
      <vt:lpstr>Heuristic search A*</vt:lpstr>
      <vt:lpstr>How A* works</vt:lpstr>
      <vt:lpstr>A* implementation</vt:lpstr>
      <vt:lpstr>Weighted A*</vt:lpstr>
      <vt:lpstr>Many variants of A*</vt:lpstr>
      <vt:lpstr>Rapidly Exploring Random Trees (RRTs)</vt:lpstr>
      <vt:lpstr>RRT in action</vt:lpstr>
      <vt:lpstr>Problems with RRT</vt:lpstr>
      <vt:lpstr>Many variants of PRMs and RRTs</vt:lpstr>
      <vt:lpstr>Combining RRTs with STL</vt:lpstr>
      <vt:lpstr>Markov Decision Process</vt:lpstr>
      <vt:lpstr>Autonomous Robot controlling its actions</vt:lpstr>
      <vt:lpstr>Markov Decision Process</vt:lpstr>
      <vt:lpstr>MDP run</vt:lpstr>
      <vt:lpstr>MDP as two-player game</vt:lpstr>
      <vt:lpstr>Policies and Value Functions</vt:lpstr>
      <vt:lpstr>Bellman Equation</vt:lpstr>
      <vt:lpstr>Value function satisfies Bellman equations</vt:lpstr>
      <vt:lpstr>Optimal value function</vt:lpstr>
      <vt:lpstr>Planning in MDPs</vt:lpstr>
      <vt:lpstr>Value iteration</vt:lpstr>
      <vt:lpstr>Policy iteration</vt:lpstr>
      <vt:lpstr>Using state-action pairs for rewards</vt:lpstr>
      <vt:lpstr>Challenges</vt:lpstr>
      <vt:lpstr>Approximate model (Indirect method)</vt:lpstr>
      <vt:lpstr>Q-learning: (Model-free method)</vt:lpstr>
      <vt:lpstr>Q-learning</vt:lpstr>
      <vt:lpstr>Q-learning</vt:lpstr>
      <vt:lpstr>Some more challenges for RL in autonomous CPS</vt:lpstr>
      <vt:lpstr>POMDPs</vt:lpstr>
      <vt:lpstr>RL for POMDPs</vt:lpstr>
      <vt:lpstr>RL for POMDPs</vt:lpstr>
      <vt:lpstr>RL for POMDPS</vt:lpstr>
      <vt:lpstr>Algorithms for planning in POMDPs</vt:lpstr>
      <vt:lpstr>Bibliography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Autonomous Cyber-Physical Systems</dc:title>
  <dc:creator>Jyo Deshmukh</dc:creator>
  <cp:lastModifiedBy>Jyotirmoy Vinay Deshmukh</cp:lastModifiedBy>
  <cp:revision>676</cp:revision>
  <dcterms:created xsi:type="dcterms:W3CDTF">2018-01-04T23:14:16Z</dcterms:created>
  <dcterms:modified xsi:type="dcterms:W3CDTF">2020-10-26T20:56:19Z</dcterms:modified>
</cp:coreProperties>
</file>